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62"/>
  </p:notesMasterIdLst>
  <p:handoutMasterIdLst>
    <p:handoutMasterId r:id="rId63"/>
  </p:handoutMasterIdLst>
  <p:sldIdLst>
    <p:sldId id="258" r:id="rId7"/>
    <p:sldId id="563" r:id="rId8"/>
    <p:sldId id="318" r:id="rId9"/>
    <p:sldId id="319" r:id="rId10"/>
    <p:sldId id="329" r:id="rId11"/>
    <p:sldId id="376" r:id="rId12"/>
    <p:sldId id="604" r:id="rId13"/>
    <p:sldId id="608" r:id="rId14"/>
    <p:sldId id="624" r:id="rId15"/>
    <p:sldId id="609" r:id="rId16"/>
    <p:sldId id="610" r:id="rId17"/>
    <p:sldId id="620" r:id="rId18"/>
    <p:sldId id="622" r:id="rId19"/>
    <p:sldId id="623" r:id="rId20"/>
    <p:sldId id="611" r:id="rId21"/>
    <p:sldId id="612" r:id="rId22"/>
    <p:sldId id="613" r:id="rId23"/>
    <p:sldId id="614" r:id="rId24"/>
    <p:sldId id="615" r:id="rId25"/>
    <p:sldId id="616" r:id="rId26"/>
    <p:sldId id="607" r:id="rId27"/>
    <p:sldId id="618" r:id="rId28"/>
    <p:sldId id="567" r:id="rId29"/>
    <p:sldId id="603" r:id="rId30"/>
    <p:sldId id="326" r:id="rId31"/>
    <p:sldId id="593" r:id="rId32"/>
    <p:sldId id="605" r:id="rId33"/>
    <p:sldId id="606" r:id="rId34"/>
    <p:sldId id="602" r:id="rId35"/>
    <p:sldId id="617" r:id="rId36"/>
    <p:sldId id="619" r:id="rId37"/>
    <p:sldId id="564" r:id="rId38"/>
    <p:sldId id="592" r:id="rId39"/>
    <p:sldId id="595" r:id="rId40"/>
    <p:sldId id="597" r:id="rId41"/>
    <p:sldId id="596" r:id="rId42"/>
    <p:sldId id="598" r:id="rId43"/>
    <p:sldId id="600" r:id="rId44"/>
    <p:sldId id="601" r:id="rId45"/>
    <p:sldId id="599" r:id="rId46"/>
    <p:sldId id="582" r:id="rId47"/>
    <p:sldId id="591" r:id="rId48"/>
    <p:sldId id="590" r:id="rId49"/>
    <p:sldId id="589" r:id="rId50"/>
    <p:sldId id="577" r:id="rId51"/>
    <p:sldId id="341" r:id="rId52"/>
    <p:sldId id="573" r:id="rId53"/>
    <p:sldId id="259" r:id="rId54"/>
    <p:sldId id="570" r:id="rId55"/>
    <p:sldId id="571" r:id="rId56"/>
    <p:sldId id="562" r:id="rId57"/>
    <p:sldId id="569" r:id="rId58"/>
    <p:sldId id="343" r:id="rId59"/>
    <p:sldId id="588" r:id="rId60"/>
    <p:sldId id="621" r:id="rId61"/>
  </p:sldIdLst>
  <p:sldSz cx="9144000" cy="5143500" type="screen16x9"/>
  <p:notesSz cx="6858000"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E840667A-D2B0-43B6-97D0-26600A9A8F68}">
          <p14:sldIdLst>
            <p14:sldId id="258"/>
            <p14:sldId id="563"/>
            <p14:sldId id="318"/>
            <p14:sldId id="319"/>
            <p14:sldId id="329"/>
            <p14:sldId id="376"/>
            <p14:sldId id="604"/>
            <p14:sldId id="608"/>
            <p14:sldId id="624"/>
            <p14:sldId id="609"/>
            <p14:sldId id="610"/>
            <p14:sldId id="620"/>
            <p14:sldId id="622"/>
            <p14:sldId id="623"/>
            <p14:sldId id="611"/>
            <p14:sldId id="612"/>
            <p14:sldId id="613"/>
            <p14:sldId id="614"/>
            <p14:sldId id="615"/>
            <p14:sldId id="616"/>
            <p14:sldId id="607"/>
            <p14:sldId id="618"/>
            <p14:sldId id="567"/>
            <p14:sldId id="603"/>
            <p14:sldId id="326"/>
            <p14:sldId id="593"/>
            <p14:sldId id="605"/>
            <p14:sldId id="606"/>
            <p14:sldId id="602"/>
            <p14:sldId id="617"/>
            <p14:sldId id="619"/>
            <p14:sldId id="564"/>
            <p14:sldId id="592"/>
            <p14:sldId id="595"/>
            <p14:sldId id="597"/>
            <p14:sldId id="596"/>
            <p14:sldId id="598"/>
            <p14:sldId id="600"/>
            <p14:sldId id="601"/>
            <p14:sldId id="599"/>
            <p14:sldId id="582"/>
            <p14:sldId id="591"/>
            <p14:sldId id="590"/>
            <p14:sldId id="589"/>
            <p14:sldId id="577"/>
            <p14:sldId id="341"/>
            <p14:sldId id="573"/>
            <p14:sldId id="259"/>
            <p14:sldId id="570"/>
            <p14:sldId id="571"/>
            <p14:sldId id="562"/>
            <p14:sldId id="569"/>
            <p14:sldId id="343"/>
            <p14:sldId id="588"/>
            <p14:sldId id="621"/>
          </p14:sldIdLst>
        </p14:section>
      </p14:sectionLst>
    </p:ext>
    <p:ext uri="{EFAFB233-063F-42B5-8137-9DF3F51BA10A}">
      <p15:sldGuideLst xmlns:p15="http://schemas.microsoft.com/office/powerpoint/2012/main">
        <p15:guide id="1" orient="horz" pos="1620">
          <p15:clr>
            <a:srgbClr val="A4A3A4"/>
          </p15:clr>
        </p15:guide>
        <p15:guide id="2" pos="2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48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D5732-319A-4EC5-94D5-3C295326C351}" v="111" dt="2022-08-26T06:27:48.78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snapToObjects="1" showGuides="1">
      <p:cViewPr varScale="1">
        <p:scale>
          <a:sx n="70" d="100"/>
          <a:sy n="70" d="100"/>
        </p:scale>
        <p:origin x="32" y="-80"/>
      </p:cViewPr>
      <p:guideLst>
        <p:guide orient="horz" pos="1620"/>
        <p:guide pos="288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vind Olsen" userId="912b1246-9419-4f39-978e-5c34e0b62207" providerId="ADAL" clId="{646D5732-319A-4EC5-94D5-3C295326C351}"/>
    <pc:docChg chg="undo custSel addSld delSld modSld sldOrd modSection">
      <pc:chgData name="Eivind Olsen" userId="912b1246-9419-4f39-978e-5c34e0b62207" providerId="ADAL" clId="{646D5732-319A-4EC5-94D5-3C295326C351}" dt="2022-08-26T07:58:04.965" v="830" actId="47"/>
      <pc:docMkLst>
        <pc:docMk/>
      </pc:docMkLst>
      <pc:sldChg chg="modSp mod ord">
        <pc:chgData name="Eivind Olsen" userId="912b1246-9419-4f39-978e-5c34e0b62207" providerId="ADAL" clId="{646D5732-319A-4EC5-94D5-3C295326C351}" dt="2022-08-23T12:15:20.618" v="161"/>
        <pc:sldMkLst>
          <pc:docMk/>
          <pc:sldMk cId="2365641900" sldId="608"/>
        </pc:sldMkLst>
        <pc:spChg chg="mod">
          <ac:chgData name="Eivind Olsen" userId="912b1246-9419-4f39-978e-5c34e0b62207" providerId="ADAL" clId="{646D5732-319A-4EC5-94D5-3C295326C351}" dt="2022-08-23T12:01:48.423" v="144" actId="20577"/>
          <ac:spMkLst>
            <pc:docMk/>
            <pc:sldMk cId="2365641900" sldId="608"/>
            <ac:spMk id="2" creationId="{52D6DCB2-E4C1-5645-A372-B6FFBB7A64E8}"/>
          </ac:spMkLst>
        </pc:spChg>
      </pc:sldChg>
      <pc:sldChg chg="addSp delSp modSp mod">
        <pc:chgData name="Eivind Olsen" userId="912b1246-9419-4f39-978e-5c34e0b62207" providerId="ADAL" clId="{646D5732-319A-4EC5-94D5-3C295326C351}" dt="2022-08-23T12:15:46.729" v="165" actId="1076"/>
        <pc:sldMkLst>
          <pc:docMk/>
          <pc:sldMk cId="1901592599" sldId="620"/>
        </pc:sldMkLst>
        <pc:spChg chg="del mod">
          <ac:chgData name="Eivind Olsen" userId="912b1246-9419-4f39-978e-5c34e0b62207" providerId="ADAL" clId="{646D5732-319A-4EC5-94D5-3C295326C351}" dt="2022-08-23T12:15:38.980" v="162" actId="478"/>
          <ac:spMkLst>
            <pc:docMk/>
            <pc:sldMk cId="1901592599" sldId="620"/>
            <ac:spMk id="2" creationId="{52D6DCB2-E4C1-5645-A372-B6FFBB7A64E8}"/>
          </ac:spMkLst>
        </pc:spChg>
        <pc:spChg chg="add del mod">
          <ac:chgData name="Eivind Olsen" userId="912b1246-9419-4f39-978e-5c34e0b62207" providerId="ADAL" clId="{646D5732-319A-4EC5-94D5-3C295326C351}" dt="2022-08-23T12:15:41.308" v="163" actId="478"/>
          <ac:spMkLst>
            <pc:docMk/>
            <pc:sldMk cId="1901592599" sldId="620"/>
            <ac:spMk id="5" creationId="{CF3D49A4-A16F-D383-D6F9-FC7F19F96EC8}"/>
          </ac:spMkLst>
        </pc:spChg>
        <pc:spChg chg="add mod">
          <ac:chgData name="Eivind Olsen" userId="912b1246-9419-4f39-978e-5c34e0b62207" providerId="ADAL" clId="{646D5732-319A-4EC5-94D5-3C295326C351}" dt="2022-08-23T12:15:46.729" v="165" actId="1076"/>
          <ac:spMkLst>
            <pc:docMk/>
            <pc:sldMk cId="1901592599" sldId="620"/>
            <ac:spMk id="7" creationId="{3487E461-3363-45F3-604B-3A25D17D09F6}"/>
          </ac:spMkLst>
        </pc:spChg>
      </pc:sldChg>
      <pc:sldChg chg="addSp delSp modSp add mod ord modAnim modShow">
        <pc:chgData name="Eivind Olsen" userId="912b1246-9419-4f39-978e-5c34e0b62207" providerId="ADAL" clId="{646D5732-319A-4EC5-94D5-3C295326C351}" dt="2022-08-26T06:37:35.104" v="781" actId="729"/>
        <pc:sldMkLst>
          <pc:docMk/>
          <pc:sldMk cId="65882078" sldId="624"/>
        </pc:sldMkLst>
        <pc:spChg chg="mod">
          <ac:chgData name="Eivind Olsen" userId="912b1246-9419-4f39-978e-5c34e0b62207" providerId="ADAL" clId="{646D5732-319A-4EC5-94D5-3C295326C351}" dt="2022-08-23T11:55:14.281" v="81" actId="6549"/>
          <ac:spMkLst>
            <pc:docMk/>
            <pc:sldMk cId="65882078" sldId="624"/>
            <ac:spMk id="2" creationId="{839AD3AA-FC49-B1B3-9200-61053CC076D6}"/>
          </ac:spMkLst>
        </pc:spChg>
        <pc:spChg chg="mod">
          <ac:chgData name="Eivind Olsen" userId="912b1246-9419-4f39-978e-5c34e0b62207" providerId="ADAL" clId="{646D5732-319A-4EC5-94D5-3C295326C351}" dt="2022-08-23T12:00:06.873" v="132" actId="27636"/>
          <ac:spMkLst>
            <pc:docMk/>
            <pc:sldMk cId="65882078" sldId="624"/>
            <ac:spMk id="3" creationId="{F5BE36C4-09FE-53B9-9D31-76D9DB327FD0}"/>
          </ac:spMkLst>
        </pc:spChg>
        <pc:spChg chg="add del mod">
          <ac:chgData name="Eivind Olsen" userId="912b1246-9419-4f39-978e-5c34e0b62207" providerId="ADAL" clId="{646D5732-319A-4EC5-94D5-3C295326C351}" dt="2022-08-23T11:54:00.848" v="44" actId="478"/>
          <ac:spMkLst>
            <pc:docMk/>
            <pc:sldMk cId="65882078" sldId="624"/>
            <ac:spMk id="9" creationId="{A022E2B9-3597-56A3-CD6A-2AAD203106AA}"/>
          </ac:spMkLst>
        </pc:spChg>
        <pc:spChg chg="add del mod">
          <ac:chgData name="Eivind Olsen" userId="912b1246-9419-4f39-978e-5c34e0b62207" providerId="ADAL" clId="{646D5732-319A-4EC5-94D5-3C295326C351}" dt="2022-08-23T11:55:36.271" v="83" actId="478"/>
          <ac:spMkLst>
            <pc:docMk/>
            <pc:sldMk cId="65882078" sldId="624"/>
            <ac:spMk id="14" creationId="{A3BB79A9-487B-1D39-80BB-B157DBE42EE4}"/>
          </ac:spMkLst>
        </pc:spChg>
        <pc:graphicFrameChg chg="add del mod modGraphic">
          <ac:chgData name="Eivind Olsen" userId="912b1246-9419-4f39-978e-5c34e0b62207" providerId="ADAL" clId="{646D5732-319A-4EC5-94D5-3C295326C351}" dt="2022-08-23T11:54:17.416" v="48" actId="478"/>
          <ac:graphicFrameMkLst>
            <pc:docMk/>
            <pc:sldMk cId="65882078" sldId="624"/>
            <ac:graphicFrameMk id="5" creationId="{D45A763F-F779-9128-6248-A1BA86DD98E7}"/>
          </ac:graphicFrameMkLst>
        </pc:graphicFrameChg>
        <pc:graphicFrameChg chg="add del mod">
          <ac:chgData name="Eivind Olsen" userId="912b1246-9419-4f39-978e-5c34e0b62207" providerId="ADAL" clId="{646D5732-319A-4EC5-94D5-3C295326C351}" dt="2022-08-23T11:54:22.159" v="49" actId="478"/>
          <ac:graphicFrameMkLst>
            <pc:docMk/>
            <pc:sldMk cId="65882078" sldId="624"/>
            <ac:graphicFrameMk id="6" creationId="{C9BCFFAD-7B19-ED01-0589-50DFD9A448DC}"/>
          </ac:graphicFrameMkLst>
        </pc:graphicFrameChg>
        <pc:graphicFrameChg chg="add del mod">
          <ac:chgData name="Eivind Olsen" userId="912b1246-9419-4f39-978e-5c34e0b62207" providerId="ADAL" clId="{646D5732-319A-4EC5-94D5-3C295326C351}" dt="2022-08-23T11:54:09.809" v="46" actId="478"/>
          <ac:graphicFrameMkLst>
            <pc:docMk/>
            <pc:sldMk cId="65882078" sldId="624"/>
            <ac:graphicFrameMk id="7" creationId="{D1EE88C2-F275-A034-8905-852081AEC1BF}"/>
          </ac:graphicFrameMkLst>
        </pc:graphicFrameChg>
        <pc:graphicFrameChg chg="add del mod">
          <ac:chgData name="Eivind Olsen" userId="912b1246-9419-4f39-978e-5c34e0b62207" providerId="ADAL" clId="{646D5732-319A-4EC5-94D5-3C295326C351}" dt="2022-08-23T11:54:05.503" v="45" actId="478"/>
          <ac:graphicFrameMkLst>
            <pc:docMk/>
            <pc:sldMk cId="65882078" sldId="624"/>
            <ac:graphicFrameMk id="8" creationId="{60FAED10-9B79-4BC3-58E3-D8395167D7D3}"/>
          </ac:graphicFrameMkLst>
        </pc:graphicFrameChg>
        <pc:graphicFrameChg chg="add del mod modGraphic">
          <ac:chgData name="Eivind Olsen" userId="912b1246-9419-4f39-978e-5c34e0b62207" providerId="ADAL" clId="{646D5732-319A-4EC5-94D5-3C295326C351}" dt="2022-08-23T11:55:45.582" v="86" actId="478"/>
          <ac:graphicFrameMkLst>
            <pc:docMk/>
            <pc:sldMk cId="65882078" sldId="624"/>
            <ac:graphicFrameMk id="10" creationId="{3851C9BD-2E34-144F-F074-7637D4EEBC49}"/>
          </ac:graphicFrameMkLst>
        </pc:graphicFrameChg>
        <pc:graphicFrameChg chg="add del mod">
          <ac:chgData name="Eivind Olsen" userId="912b1246-9419-4f39-978e-5c34e0b62207" providerId="ADAL" clId="{646D5732-319A-4EC5-94D5-3C295326C351}" dt="2022-08-23T11:55:48.552" v="87" actId="478"/>
          <ac:graphicFrameMkLst>
            <pc:docMk/>
            <pc:sldMk cId="65882078" sldId="624"/>
            <ac:graphicFrameMk id="11" creationId="{755375D5-668F-3316-1278-AABAD98BFCA5}"/>
          </ac:graphicFrameMkLst>
        </pc:graphicFrameChg>
        <pc:graphicFrameChg chg="add del mod">
          <ac:chgData name="Eivind Olsen" userId="912b1246-9419-4f39-978e-5c34e0b62207" providerId="ADAL" clId="{646D5732-319A-4EC5-94D5-3C295326C351}" dt="2022-08-23T11:55:40.872" v="84" actId="478"/>
          <ac:graphicFrameMkLst>
            <pc:docMk/>
            <pc:sldMk cId="65882078" sldId="624"/>
            <ac:graphicFrameMk id="12" creationId="{11134D10-A639-E4CC-3498-A8B7F0AC8982}"/>
          </ac:graphicFrameMkLst>
        </pc:graphicFrameChg>
        <pc:graphicFrameChg chg="add del mod">
          <ac:chgData name="Eivind Olsen" userId="912b1246-9419-4f39-978e-5c34e0b62207" providerId="ADAL" clId="{646D5732-319A-4EC5-94D5-3C295326C351}" dt="2022-08-23T11:55:36.271" v="83" actId="478"/>
          <ac:graphicFrameMkLst>
            <pc:docMk/>
            <pc:sldMk cId="65882078" sldId="624"/>
            <ac:graphicFrameMk id="13" creationId="{9C1C05C4-7638-4B3B-68FF-8CC183E553D0}"/>
          </ac:graphicFrameMkLst>
        </pc:graphicFrameChg>
        <pc:graphicFrameChg chg="add del mod modGraphic">
          <ac:chgData name="Eivind Olsen" userId="912b1246-9419-4f39-978e-5c34e0b62207" providerId="ADAL" clId="{646D5732-319A-4EC5-94D5-3C295326C351}" dt="2022-08-23T11:57:29.191" v="96" actId="478"/>
          <ac:graphicFrameMkLst>
            <pc:docMk/>
            <pc:sldMk cId="65882078" sldId="624"/>
            <ac:graphicFrameMk id="15" creationId="{046C8DC7-357F-F343-565E-03AC207C88C3}"/>
          </ac:graphicFrameMkLst>
        </pc:graphicFrameChg>
      </pc:sldChg>
      <pc:sldChg chg="addSp delSp modSp add del mod">
        <pc:chgData name="Eivind Olsen" userId="912b1246-9419-4f39-978e-5c34e0b62207" providerId="ADAL" clId="{646D5732-319A-4EC5-94D5-3C295326C351}" dt="2022-08-26T07:58:04.965" v="830" actId="47"/>
        <pc:sldMkLst>
          <pc:docMk/>
          <pc:sldMk cId="3850472080" sldId="625"/>
        </pc:sldMkLst>
        <pc:spChg chg="add mod">
          <ac:chgData name="Eivind Olsen" userId="912b1246-9419-4f39-978e-5c34e0b62207" providerId="ADAL" clId="{646D5732-319A-4EC5-94D5-3C295326C351}" dt="2022-08-26T06:43:51.198" v="829" actId="20577"/>
          <ac:spMkLst>
            <pc:docMk/>
            <pc:sldMk cId="3850472080" sldId="625"/>
            <ac:spMk id="2" creationId="{0CF6BD57-4D90-F370-3442-4C0BE1134D34}"/>
          </ac:spMkLst>
        </pc:spChg>
        <pc:spChg chg="mod">
          <ac:chgData name="Eivind Olsen" userId="912b1246-9419-4f39-978e-5c34e0b62207" providerId="ADAL" clId="{646D5732-319A-4EC5-94D5-3C295326C351}" dt="2022-08-26T06:27:20.233" v="225" actId="20577"/>
          <ac:spMkLst>
            <pc:docMk/>
            <pc:sldMk cId="3850472080" sldId="625"/>
            <ac:spMk id="5" creationId="{2BDEA931-0BE8-0D40-9996-110027F1ADE1}"/>
          </ac:spMkLst>
        </pc:spChg>
        <pc:picChg chg="del">
          <ac:chgData name="Eivind Olsen" userId="912b1246-9419-4f39-978e-5c34e0b62207" providerId="ADAL" clId="{646D5732-319A-4EC5-94D5-3C295326C351}" dt="2022-08-26T06:27:25.548" v="226" actId="478"/>
          <ac:picMkLst>
            <pc:docMk/>
            <pc:sldMk cId="3850472080" sldId="625"/>
            <ac:picMk id="3074" creationId="{0EA25C5A-EA3F-65B8-A62C-D712ABFA7429}"/>
          </ac:picMkLst>
        </pc:picChg>
      </pc:sldChg>
      <pc:sldChg chg="add del">
        <pc:chgData name="Eivind Olsen" userId="912b1246-9419-4f39-978e-5c34e0b62207" providerId="ADAL" clId="{646D5732-319A-4EC5-94D5-3C295326C351}" dt="2022-08-26T06:42:10.006" v="787" actId="47"/>
        <pc:sldMkLst>
          <pc:docMk/>
          <pc:sldMk cId="3511317359" sldId="6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1800"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24FB2B95-74DE-EA46-984A-6BAE07CBB437}" type="datetimeFigureOut">
              <a:rPr lang="nb-NO" smtClean="0"/>
              <a:t>26.08.2022</a:t>
            </a:fld>
            <a:endParaRPr lang="nb-NO"/>
          </a:p>
        </p:txBody>
      </p:sp>
      <p:sp>
        <p:nvSpPr>
          <p:cNvPr id="4" name="Plassholder for bunntekst 3"/>
          <p:cNvSpPr>
            <a:spLocks noGrp="1"/>
          </p:cNvSpPr>
          <p:nvPr>
            <p:ph type="ftr" sz="quarter" idx="2"/>
          </p:nvPr>
        </p:nvSpPr>
        <p:spPr>
          <a:xfrm>
            <a:off x="1" y="9428584"/>
            <a:ext cx="2971800"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28584"/>
            <a:ext cx="2971800" cy="496332"/>
          </a:xfrm>
          <a:prstGeom prst="rect">
            <a:avLst/>
          </a:prstGeom>
        </p:spPr>
        <p:txBody>
          <a:bodyPr vert="horz" lIns="91440" tIns="45720" rIns="91440" bIns="45720" rtlCol="0" anchor="b"/>
          <a:lstStyle>
            <a:lvl1pPr algn="r">
              <a:defRPr sz="1200"/>
            </a:lvl1pPr>
          </a:lstStyle>
          <a:p>
            <a:fld id="{33D83880-39AC-3F40-9B3B-60AB057637C0}" type="slidenum">
              <a:rPr lang="nb-NO" smtClean="0"/>
              <a:t>‹#›</a:t>
            </a:fld>
            <a:endParaRPr lang="nb-NO"/>
          </a:p>
        </p:txBody>
      </p:sp>
    </p:spTree>
    <p:extLst>
      <p:ext uri="{BB962C8B-B14F-4D97-AF65-F5344CB8AC3E}">
        <p14:creationId xmlns:p14="http://schemas.microsoft.com/office/powerpoint/2010/main" val="2606951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1800"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9B0C6767-95CF-894D-A954-E4F9780722D3}" type="datetimeFigureOut">
              <a:rPr lang="nb-NO" smtClean="0"/>
              <a:t>26.08.2022</a:t>
            </a:fld>
            <a:endParaRPr lang="nb-NO"/>
          </a:p>
        </p:txBody>
      </p:sp>
      <p:sp>
        <p:nvSpPr>
          <p:cNvPr id="4" name="Plassholder for lysbilde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28584"/>
            <a:ext cx="2971800"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4"/>
            <a:ext cx="2971800" cy="496332"/>
          </a:xfrm>
          <a:prstGeom prst="rect">
            <a:avLst/>
          </a:prstGeom>
        </p:spPr>
        <p:txBody>
          <a:bodyPr vert="horz" lIns="91440" tIns="45720" rIns="91440" bIns="45720" rtlCol="0" anchor="b"/>
          <a:lstStyle>
            <a:lvl1pPr algn="r">
              <a:defRPr sz="1200"/>
            </a:lvl1pPr>
          </a:lstStyle>
          <a:p>
            <a:fld id="{55083CF9-73EF-DE42-A26D-54EF2BFA4AC7}" type="slidenum">
              <a:rPr lang="nb-NO" smtClean="0"/>
              <a:t>‹#›</a:t>
            </a:fld>
            <a:endParaRPr lang="nb-NO"/>
          </a:p>
        </p:txBody>
      </p:sp>
    </p:spTree>
    <p:extLst>
      <p:ext uri="{BB962C8B-B14F-4D97-AF65-F5344CB8AC3E}">
        <p14:creationId xmlns:p14="http://schemas.microsoft.com/office/powerpoint/2010/main" val="2502156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Det er slik innretningen er</a:t>
            </a:r>
          </a:p>
          <a:p>
            <a:pPr marL="228600" indent="-228600">
              <a:buAutoNum type="arabicPeriod"/>
            </a:pPr>
            <a:r>
              <a:rPr lang="nb-NO" dirty="0"/>
              <a:t>Kronetillegg lavest. Fordi det da blir mer i prosent. </a:t>
            </a:r>
          </a:p>
          <a:p>
            <a:pPr marL="228600" indent="-228600">
              <a:buAutoNum type="arabicPeriod"/>
            </a:pPr>
            <a:r>
              <a:rPr lang="nb-NO" dirty="0"/>
              <a:t>Knekkpunkt</a:t>
            </a:r>
          </a:p>
          <a:p>
            <a:pPr marL="228600" indent="-228600">
              <a:buAutoNum type="arabicPeriod"/>
            </a:pPr>
            <a:r>
              <a:rPr lang="nb-NO" dirty="0"/>
              <a:t>Ekstra glede for de det gjelder, koster 0,115%</a:t>
            </a:r>
          </a:p>
          <a:p>
            <a:pPr marL="228600" indent="-228600">
              <a:buAutoNum type="arabicPeriod"/>
            </a:pPr>
            <a:r>
              <a:rPr lang="nb-NO" dirty="0"/>
              <a:t>Fra 15 – Utgjør 2665 i året for </a:t>
            </a:r>
            <a:r>
              <a:rPr lang="nb-NO" dirty="0" err="1"/>
              <a:t>ltr</a:t>
            </a:r>
            <a:r>
              <a:rPr lang="nb-NO" dirty="0"/>
              <a:t> 46 i </a:t>
            </a:r>
            <a:r>
              <a:rPr lang="nb-NO" dirty="0" err="1"/>
              <a:t>treskiftsturnus</a:t>
            </a:r>
            <a:endParaRPr lang="nb-NO" dirty="0"/>
          </a:p>
          <a:p>
            <a:pPr marL="228600" indent="-228600">
              <a:buAutoNum type="arabicPeriod"/>
            </a:pPr>
            <a:r>
              <a:rPr lang="nb-NO" dirty="0"/>
              <a:t>Fra 55 – Utgjør 2933 i året for </a:t>
            </a:r>
            <a:r>
              <a:rPr lang="nb-NO" dirty="0" err="1"/>
              <a:t>ltr</a:t>
            </a:r>
            <a:r>
              <a:rPr lang="nb-NO" dirty="0"/>
              <a:t> 46 i </a:t>
            </a:r>
            <a:r>
              <a:rPr lang="nb-NO" dirty="0" err="1"/>
              <a:t>treskiftsturnus</a:t>
            </a:r>
            <a:endParaRPr lang="nb-NO" dirty="0"/>
          </a:p>
          <a:p>
            <a:pPr marL="228600" indent="-228600">
              <a:buAutoNum type="arabicPeriod"/>
            </a:pPr>
            <a:r>
              <a:rPr lang="nb-NO" dirty="0"/>
              <a:t>§13 ny setning til slutt. Denne er vi fornøyd med for den har vi jobbet for lenge.</a:t>
            </a:r>
          </a:p>
        </p:txBody>
      </p:sp>
      <p:sp>
        <p:nvSpPr>
          <p:cNvPr id="4" name="Plassholder for lysbildenummer 3"/>
          <p:cNvSpPr>
            <a:spLocks noGrp="1"/>
          </p:cNvSpPr>
          <p:nvPr>
            <p:ph type="sldNum" sz="quarter" idx="5"/>
          </p:nvPr>
        </p:nvSpPr>
        <p:spPr/>
        <p:txBody>
          <a:bodyPr/>
          <a:lstStyle/>
          <a:p>
            <a:fld id="{4553AF2B-DE53-4409-AC68-1B7E95DB86BC}" type="slidenum">
              <a:rPr lang="nb-NO" smtClean="0"/>
              <a:t>3</a:t>
            </a:fld>
            <a:endParaRPr lang="nb-NO"/>
          </a:p>
        </p:txBody>
      </p:sp>
    </p:spTree>
    <p:extLst>
      <p:ext uri="{BB962C8B-B14F-4D97-AF65-F5344CB8AC3E}">
        <p14:creationId xmlns:p14="http://schemas.microsoft.com/office/powerpoint/2010/main" val="227745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36</a:t>
            </a:fld>
            <a:endParaRPr lang="nb-NO"/>
          </a:p>
        </p:txBody>
      </p:sp>
    </p:spTree>
    <p:extLst>
      <p:ext uri="{BB962C8B-B14F-4D97-AF65-F5344CB8AC3E}">
        <p14:creationId xmlns:p14="http://schemas.microsoft.com/office/powerpoint/2010/main" val="287671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37</a:t>
            </a:fld>
            <a:endParaRPr lang="nb-NO"/>
          </a:p>
        </p:txBody>
      </p:sp>
    </p:spTree>
    <p:extLst>
      <p:ext uri="{BB962C8B-B14F-4D97-AF65-F5344CB8AC3E}">
        <p14:creationId xmlns:p14="http://schemas.microsoft.com/office/powerpoint/2010/main" val="54063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38</a:t>
            </a:fld>
            <a:endParaRPr lang="nb-NO"/>
          </a:p>
        </p:txBody>
      </p:sp>
    </p:spTree>
    <p:extLst>
      <p:ext uri="{BB962C8B-B14F-4D97-AF65-F5344CB8AC3E}">
        <p14:creationId xmlns:p14="http://schemas.microsoft.com/office/powerpoint/2010/main" val="35732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39</a:t>
            </a:fld>
            <a:endParaRPr lang="nb-NO"/>
          </a:p>
        </p:txBody>
      </p:sp>
    </p:spTree>
    <p:extLst>
      <p:ext uri="{BB962C8B-B14F-4D97-AF65-F5344CB8AC3E}">
        <p14:creationId xmlns:p14="http://schemas.microsoft.com/office/powerpoint/2010/main" val="1703135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40</a:t>
            </a:fld>
            <a:endParaRPr lang="nb-NO"/>
          </a:p>
        </p:txBody>
      </p:sp>
    </p:spTree>
    <p:extLst>
      <p:ext uri="{BB962C8B-B14F-4D97-AF65-F5344CB8AC3E}">
        <p14:creationId xmlns:p14="http://schemas.microsoft.com/office/powerpoint/2010/main" val="97126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41</a:t>
            </a:fld>
            <a:endParaRPr lang="nb-NO"/>
          </a:p>
        </p:txBody>
      </p:sp>
    </p:spTree>
    <p:extLst>
      <p:ext uri="{BB962C8B-B14F-4D97-AF65-F5344CB8AC3E}">
        <p14:creationId xmlns:p14="http://schemas.microsoft.com/office/powerpoint/2010/main" val="3423213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42</a:t>
            </a:fld>
            <a:endParaRPr lang="nb-NO"/>
          </a:p>
        </p:txBody>
      </p:sp>
    </p:spTree>
    <p:extLst>
      <p:ext uri="{BB962C8B-B14F-4D97-AF65-F5344CB8AC3E}">
        <p14:creationId xmlns:p14="http://schemas.microsoft.com/office/powerpoint/2010/main" val="206820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43</a:t>
            </a:fld>
            <a:endParaRPr lang="nb-NO"/>
          </a:p>
        </p:txBody>
      </p:sp>
    </p:spTree>
    <p:extLst>
      <p:ext uri="{BB962C8B-B14F-4D97-AF65-F5344CB8AC3E}">
        <p14:creationId xmlns:p14="http://schemas.microsoft.com/office/powerpoint/2010/main" val="232365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ea typeface="MS PGothic" pitchFamily="34" charset="-128"/>
              </a:rPr>
              <a:t>Delta på medlemsmøter i forkant av forhandlingene</a:t>
            </a:r>
          </a:p>
          <a:p>
            <a:r>
              <a:rPr lang="nb-NO" altLang="nb-NO" dirty="0">
                <a:ea typeface="MS PGothic" pitchFamily="34" charset="-128"/>
              </a:rPr>
              <a:t>Vær kjent med frister. Fastsettes i det forberedende møtet, info fra TV, OVERHOLD FRISTEN</a:t>
            </a:r>
          </a:p>
          <a:p>
            <a:r>
              <a:rPr lang="nb-NO" altLang="nb-NO" dirty="0">
                <a:ea typeface="MS PGothic" pitchFamily="34" charset="-128"/>
              </a:rPr>
              <a:t>Sjekk ut sentrale og lokale føringer</a:t>
            </a:r>
          </a:p>
          <a:p>
            <a:r>
              <a:rPr lang="nb-NO" altLang="nb-NO" dirty="0">
                <a:ea typeface="MS PGothic" pitchFamily="34" charset="-128"/>
              </a:rPr>
              <a:t>Kjenn til virksomhetens lønnspolitikk</a:t>
            </a:r>
          </a:p>
          <a:p>
            <a:r>
              <a:rPr lang="nb-NO" altLang="nb-NO" dirty="0">
                <a:ea typeface="MS PGothic" pitchFamily="34" charset="-128"/>
              </a:rPr>
              <a:t>Kjenn til pottens størrelse. Har etaten økonomi til </a:t>
            </a:r>
            <a:r>
              <a:rPr lang="nb-NO" altLang="nb-NO" dirty="0" err="1">
                <a:ea typeface="MS PGothic" pitchFamily="34" charset="-128"/>
              </a:rPr>
              <a:t>evt</a:t>
            </a:r>
            <a:r>
              <a:rPr lang="nb-NO" altLang="nb-NO" dirty="0">
                <a:ea typeface="MS PGothic" pitchFamily="34" charset="-128"/>
              </a:rPr>
              <a:t> å tilføre potten midler av driften?</a:t>
            </a:r>
          </a:p>
          <a:p>
            <a:r>
              <a:rPr lang="nb-NO" altLang="nb-NO" dirty="0">
                <a:ea typeface="MS PGothic" pitchFamily="34" charset="-128"/>
              </a:rPr>
              <a:t>Vær realistisk i ditt krav i forhold til pottens størrelse</a:t>
            </a: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45</a:t>
            </a:fld>
            <a:endParaRPr lang="nb-NO"/>
          </a:p>
        </p:txBody>
      </p:sp>
    </p:spTree>
    <p:extLst>
      <p:ext uri="{BB962C8B-B14F-4D97-AF65-F5344CB8AC3E}">
        <p14:creationId xmlns:p14="http://schemas.microsoft.com/office/powerpoint/2010/main" val="5459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 du bruke noe av dette som kommer frem i lønnskravet? Min leder gir meg ofte ros for arbeidet mitt. … </a:t>
            </a: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47</a:t>
            </a:fld>
            <a:endParaRPr lang="nb-NO"/>
          </a:p>
        </p:txBody>
      </p:sp>
    </p:spTree>
    <p:extLst>
      <p:ext uri="{BB962C8B-B14F-4D97-AF65-F5344CB8AC3E}">
        <p14:creationId xmlns:p14="http://schemas.microsoft.com/office/powerpoint/2010/main" val="113633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Det var nødvendig. De fungerte ikke lenger slik de skulle og vi fikk altfor mange direkteplasserte. Snakk litt om vedlikehold</a:t>
            </a:r>
          </a:p>
          <a:p>
            <a:pPr marL="228600" indent="-228600">
              <a:buAutoNum type="arabicPeriod"/>
            </a:pPr>
            <a:r>
              <a:rPr lang="nb-NO" dirty="0"/>
              <a:t>Hvem som er hvor står i lønnsplanheftet. </a:t>
            </a:r>
          </a:p>
        </p:txBody>
      </p:sp>
      <p:sp>
        <p:nvSpPr>
          <p:cNvPr id="4" name="Plassholder for lysbildenummer 3"/>
          <p:cNvSpPr>
            <a:spLocks noGrp="1"/>
          </p:cNvSpPr>
          <p:nvPr>
            <p:ph type="sldNum" sz="quarter" idx="5"/>
          </p:nvPr>
        </p:nvSpPr>
        <p:spPr/>
        <p:txBody>
          <a:bodyPr/>
          <a:lstStyle/>
          <a:p>
            <a:fld id="{4553AF2B-DE53-4409-AC68-1B7E95DB86BC}" type="slidenum">
              <a:rPr lang="nb-NO" smtClean="0"/>
              <a:t>4</a:t>
            </a:fld>
            <a:endParaRPr lang="nb-NO"/>
          </a:p>
        </p:txBody>
      </p:sp>
    </p:spTree>
    <p:extLst>
      <p:ext uri="{BB962C8B-B14F-4D97-AF65-F5344CB8AC3E}">
        <p14:creationId xmlns:p14="http://schemas.microsoft.com/office/powerpoint/2010/main" val="7880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Fordelene</a:t>
            </a:r>
            <a:r>
              <a:rPr lang="nb-NO" baseline="0" dirty="0"/>
              <a:t> ved et organisert arbeidsliv kan sammenlignes med vaksinering.</a:t>
            </a:r>
          </a:p>
          <a:p>
            <a:r>
              <a:rPr lang="nb-NO" baseline="0" dirty="0"/>
              <a:t>Så lenge de fleste er organiserte og dermed kjemper å forbedre, evt. Opprettholde de rettigheter man har fått til i arbeidslivet i Norge, kan man i stor grad være uorganisert og "gratispassasjer" og likevel få de samme godene. Men i det øyeblikket organisasjonsgraden kommer under en grense, vil effekten av å "være sterke sammen" bli borte, og alle vil kunne bli fratatt godene. Da man ikke vil ha noen forhandlingsmakt overfor arbeidsgiver, (eller regjering).</a:t>
            </a:r>
          </a:p>
          <a:p>
            <a:r>
              <a:rPr lang="nb-NO" baseline="0" dirty="0"/>
              <a:t>Sammenlignes med vaksinering. Så lenge de aller fleste vaksinerer seg så holder man farlige sykdommer i sjakk, men i det for mange velger å la være å vaksinere seg, vil disse sykdommene kunne bryte ut og ramme mange.</a:t>
            </a:r>
            <a:endParaRPr lang="nb-NO" dirty="0"/>
          </a:p>
        </p:txBody>
      </p:sp>
      <p:sp>
        <p:nvSpPr>
          <p:cNvPr id="4" name="Plassholder for lysbildenummer 3"/>
          <p:cNvSpPr>
            <a:spLocks noGrp="1"/>
          </p:cNvSpPr>
          <p:nvPr>
            <p:ph type="sldNum" sz="quarter" idx="10"/>
          </p:nvPr>
        </p:nvSpPr>
        <p:spPr/>
        <p:txBody>
          <a:bodyPr/>
          <a:lstStyle/>
          <a:p>
            <a:fld id="{67810305-8AEE-4CF4-8637-07D39471CCCC}" type="slidenum">
              <a:rPr lang="nb-NO" smtClean="0"/>
              <a:t>49</a:t>
            </a:fld>
            <a:endParaRPr lang="nb-NO"/>
          </a:p>
        </p:txBody>
      </p:sp>
    </p:spTree>
    <p:extLst>
      <p:ext uri="{BB962C8B-B14F-4D97-AF65-F5344CB8AC3E}">
        <p14:creationId xmlns:p14="http://schemas.microsoft.com/office/powerpoint/2010/main" val="151353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Fordelene</a:t>
            </a:r>
            <a:r>
              <a:rPr lang="nb-NO" baseline="0" dirty="0"/>
              <a:t> ved et organisert arbeidsliv kan sammenlignes med vaksinering.</a:t>
            </a:r>
          </a:p>
          <a:p>
            <a:r>
              <a:rPr lang="nb-NO" baseline="0" dirty="0"/>
              <a:t>Så lenge de fleste er organiserte og dermed kjemper å forbedre, evt. Opprettholde de rettigheter man har fått til i arbeidslivet i Norge, kan man i stor grad være uorganisert og "gratispassasjer" og likevel få de samme godene. Men i det øyeblikket organisasjonsgraden kommer under en grense, vil effekten av å "være sterke sammen" bli borte, og alle vil kunne bli fratatt godene. Da man ikke vil ha noen forhandlingsmakt overfor arbeidsgiver, (eller regjering).</a:t>
            </a:r>
          </a:p>
          <a:p>
            <a:r>
              <a:rPr lang="nb-NO" baseline="0" dirty="0"/>
              <a:t>Sammenlignes med vaksinering. Så lenge de aller fleste vaksinerer seg så holder man farlige sykdommer i sjakk, men i det for mange velger å la være å vaksinere seg, vil disse sykdommene kunne bryte ut og ramme mange.</a:t>
            </a:r>
            <a:endParaRPr lang="nb-NO" dirty="0"/>
          </a:p>
        </p:txBody>
      </p:sp>
      <p:sp>
        <p:nvSpPr>
          <p:cNvPr id="4" name="Plassholder for lysbildenummer 3"/>
          <p:cNvSpPr>
            <a:spLocks noGrp="1"/>
          </p:cNvSpPr>
          <p:nvPr>
            <p:ph type="sldNum" sz="quarter" idx="10"/>
          </p:nvPr>
        </p:nvSpPr>
        <p:spPr/>
        <p:txBody>
          <a:bodyPr/>
          <a:lstStyle/>
          <a:p>
            <a:fld id="{67810305-8AEE-4CF4-8637-07D39471CCCC}" type="slidenum">
              <a:rPr lang="nb-NO" smtClean="0"/>
              <a:t>50</a:t>
            </a:fld>
            <a:endParaRPr lang="nb-NO"/>
          </a:p>
        </p:txBody>
      </p:sp>
    </p:spTree>
    <p:extLst>
      <p:ext uri="{BB962C8B-B14F-4D97-AF65-F5344CB8AC3E}">
        <p14:creationId xmlns:p14="http://schemas.microsoft.com/office/powerpoint/2010/main" val="3463798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Fordelene</a:t>
            </a:r>
            <a:r>
              <a:rPr lang="nb-NO" baseline="0" dirty="0"/>
              <a:t> ved et organisert arbeidsliv kan sammenlignes med vaksinering.</a:t>
            </a:r>
          </a:p>
          <a:p>
            <a:r>
              <a:rPr lang="nb-NO" baseline="0" dirty="0"/>
              <a:t>Så lenge de fleste er organiserte og dermed kjemper å forbedre, evt. Opprettholde de rettigheter man har fått til i arbeidslivet i Norge, kan man i stor grad være uorganisert og "gratispassasjer" og likevel få de samme godene. Men i det øyeblikket organisasjonsgraden kommer under en grense, vil effekten av å "være sterke sammen" bli borte, og alle vil kunne bli fratatt godene. Da man ikke vil ha noen forhandlingsmakt overfor arbeidsgiver, (eller regjering).</a:t>
            </a:r>
          </a:p>
          <a:p>
            <a:r>
              <a:rPr lang="nb-NO" baseline="0" dirty="0"/>
              <a:t>Sammenlignes med vaksinering. Så lenge de aller fleste vaksinerer seg så holder man farlige sykdommer i sjakk, men i det for mange velger å la være å vaksinere seg, vil disse sykdommene kunne bryte ut og ramme mange.</a:t>
            </a:r>
            <a:endParaRPr lang="nb-NO" dirty="0"/>
          </a:p>
        </p:txBody>
      </p:sp>
      <p:sp>
        <p:nvSpPr>
          <p:cNvPr id="4" name="Plassholder for lysbildenummer 3"/>
          <p:cNvSpPr>
            <a:spLocks noGrp="1"/>
          </p:cNvSpPr>
          <p:nvPr>
            <p:ph type="sldNum" sz="quarter" idx="10"/>
          </p:nvPr>
        </p:nvSpPr>
        <p:spPr/>
        <p:txBody>
          <a:bodyPr/>
          <a:lstStyle/>
          <a:p>
            <a:fld id="{67810305-8AEE-4CF4-8637-07D39471CCCC}" type="slidenum">
              <a:rPr lang="nb-NO" smtClean="0"/>
              <a:t>51</a:t>
            </a:fld>
            <a:endParaRPr lang="nb-NO"/>
          </a:p>
        </p:txBody>
      </p:sp>
    </p:spTree>
    <p:extLst>
      <p:ext uri="{BB962C8B-B14F-4D97-AF65-F5344CB8AC3E}">
        <p14:creationId xmlns:p14="http://schemas.microsoft.com/office/powerpoint/2010/main" val="42460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Fordelene</a:t>
            </a:r>
            <a:r>
              <a:rPr lang="nb-NO" baseline="0" dirty="0"/>
              <a:t> ved et organisert arbeidsliv kan sammenlignes med vaksinering.</a:t>
            </a:r>
          </a:p>
          <a:p>
            <a:r>
              <a:rPr lang="nb-NO" baseline="0" dirty="0"/>
              <a:t>Så lenge de fleste er organiserte og dermed kjemper å forbedre, evt. Opprettholde de rettigheter man har fått til i arbeidslivet i Norge, kan man i stor grad være uorganisert og "gratispassasjer" og likevel få de samme godene. Men i det øyeblikket organisasjonsgraden kommer under en grense, vil effekten av å "være sterke sammen" bli borte, og alle vil kunne bli fratatt godene. Da man ikke vil ha noen forhandlingsmakt overfor arbeidsgiver, (eller regjering).</a:t>
            </a:r>
          </a:p>
          <a:p>
            <a:r>
              <a:rPr lang="nb-NO" baseline="0" dirty="0"/>
              <a:t>Sammenlignes med vaksinering. Så lenge de aller fleste vaksinerer seg så holder man farlige sykdommer i sjakk, men i det for mange velger å la være å vaksinere seg, vil disse sykdommene kunne bryte ut og ramme mange.</a:t>
            </a:r>
            <a:endParaRPr lang="nb-NO" dirty="0"/>
          </a:p>
        </p:txBody>
      </p:sp>
      <p:sp>
        <p:nvSpPr>
          <p:cNvPr id="4" name="Plassholder for lysbildenummer 3"/>
          <p:cNvSpPr>
            <a:spLocks noGrp="1"/>
          </p:cNvSpPr>
          <p:nvPr>
            <p:ph type="sldNum" sz="quarter" idx="10"/>
          </p:nvPr>
        </p:nvSpPr>
        <p:spPr/>
        <p:txBody>
          <a:bodyPr/>
          <a:lstStyle/>
          <a:p>
            <a:fld id="{67810305-8AEE-4CF4-8637-07D39471CCCC}" type="slidenum">
              <a:rPr lang="nb-NO" smtClean="0"/>
              <a:t>52</a:t>
            </a:fld>
            <a:endParaRPr lang="nb-NO"/>
          </a:p>
        </p:txBody>
      </p:sp>
    </p:spTree>
    <p:extLst>
      <p:ext uri="{BB962C8B-B14F-4D97-AF65-F5344CB8AC3E}">
        <p14:creationId xmlns:p14="http://schemas.microsoft.com/office/powerpoint/2010/main" val="61638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Fordelene</a:t>
            </a:r>
            <a:r>
              <a:rPr lang="nb-NO" baseline="0" dirty="0"/>
              <a:t> ved et organisert arbeidsliv kan sammenlignes med vaksinering.</a:t>
            </a:r>
          </a:p>
          <a:p>
            <a:r>
              <a:rPr lang="nb-NO" baseline="0" dirty="0"/>
              <a:t>Så lenge de fleste er organiserte og dermed kjemper å forbedre, evt. Opprettholde de rettigheter man har fått til i arbeidslivet i Norge, kan man i stor grad være uorganisert og "gratispassasjer" og likevel få de samme godene. Men i det øyeblikket organisasjonsgraden kommer under en grense, vil effekten av å "være sterke sammen" bli borte, og alle vil kunne bli fratatt godene. Da man ikke vil ha noen forhandlingsmakt overfor arbeidsgiver, (eller regjering).</a:t>
            </a:r>
          </a:p>
          <a:p>
            <a:r>
              <a:rPr lang="nb-NO" baseline="0" dirty="0"/>
              <a:t>Sammenlignes med vaksinering. Så lenge de aller fleste vaksinerer seg så holder man farlige sykdommer i sjakk, men i det for mange velger å la være å vaksinere seg, vil disse sykdommene kunne bryte ut og ramme mange.</a:t>
            </a:r>
            <a:endParaRPr lang="nb-NO" dirty="0"/>
          </a:p>
        </p:txBody>
      </p:sp>
      <p:sp>
        <p:nvSpPr>
          <p:cNvPr id="4" name="Plassholder for lysbildenummer 3"/>
          <p:cNvSpPr>
            <a:spLocks noGrp="1"/>
          </p:cNvSpPr>
          <p:nvPr>
            <p:ph type="sldNum" sz="quarter" idx="10"/>
          </p:nvPr>
        </p:nvSpPr>
        <p:spPr/>
        <p:txBody>
          <a:bodyPr/>
          <a:lstStyle/>
          <a:p>
            <a:fld id="{67810305-8AEE-4CF4-8637-07D39471CCCC}" type="slidenum">
              <a:rPr lang="nb-NO" smtClean="0"/>
              <a:t>54</a:t>
            </a:fld>
            <a:endParaRPr lang="nb-NO"/>
          </a:p>
        </p:txBody>
      </p:sp>
    </p:spTree>
    <p:extLst>
      <p:ext uri="{BB962C8B-B14F-4D97-AF65-F5344CB8AC3E}">
        <p14:creationId xmlns:p14="http://schemas.microsoft.com/office/powerpoint/2010/main" val="350811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Lønnsrammene ble fjernet </a:t>
            </a:r>
            <a:r>
              <a:rPr lang="nb-NO" dirty="0" err="1"/>
              <a:t>mvf</a:t>
            </a:r>
            <a:r>
              <a:rPr lang="nb-NO" dirty="0"/>
              <a:t> 1 mai 2022. Kort og lang stige erstatter lønnsrammene. </a:t>
            </a: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5</a:t>
            </a:fld>
            <a:endParaRPr lang="nb-NO"/>
          </a:p>
        </p:txBody>
      </p:sp>
    </p:spTree>
    <p:extLst>
      <p:ext uri="{BB962C8B-B14F-4D97-AF65-F5344CB8AC3E}">
        <p14:creationId xmlns:p14="http://schemas.microsoft.com/office/powerpoint/2010/main" val="179550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62C6190-270A-AD4C-8CAF-397579830798}" type="slidenum">
              <a:rPr lang="nb-NO" smtClean="0"/>
              <a:pPr/>
              <a:t>6</a:t>
            </a:fld>
            <a:endParaRPr lang="nb-NO"/>
          </a:p>
        </p:txBody>
      </p:sp>
    </p:spTree>
    <p:extLst>
      <p:ext uri="{BB962C8B-B14F-4D97-AF65-F5344CB8AC3E}">
        <p14:creationId xmlns:p14="http://schemas.microsoft.com/office/powerpoint/2010/main" val="69537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Det var nødvendig. De fungerte ikke lenger slik de skulle og vi fikk altfor mange direkteplasserte. Snakk litt om vedlikehold</a:t>
            </a:r>
          </a:p>
          <a:p>
            <a:pPr marL="228600" indent="-228600">
              <a:buAutoNum type="arabicPeriod"/>
            </a:pPr>
            <a:r>
              <a:rPr lang="nb-NO" dirty="0"/>
              <a:t>Hvem som er hvor står i lønnsplanheftet. </a:t>
            </a:r>
          </a:p>
        </p:txBody>
      </p:sp>
      <p:sp>
        <p:nvSpPr>
          <p:cNvPr id="4" name="Plassholder for lysbildenummer 3"/>
          <p:cNvSpPr>
            <a:spLocks noGrp="1"/>
          </p:cNvSpPr>
          <p:nvPr>
            <p:ph type="sldNum" sz="quarter" idx="5"/>
          </p:nvPr>
        </p:nvSpPr>
        <p:spPr/>
        <p:txBody>
          <a:bodyPr/>
          <a:lstStyle/>
          <a:p>
            <a:fld id="{4553AF2B-DE53-4409-AC68-1B7E95DB86BC}" type="slidenum">
              <a:rPr lang="nb-NO" smtClean="0"/>
              <a:t>9</a:t>
            </a:fld>
            <a:endParaRPr lang="nb-NO"/>
          </a:p>
        </p:txBody>
      </p:sp>
    </p:spTree>
    <p:extLst>
      <p:ext uri="{BB962C8B-B14F-4D97-AF65-F5344CB8AC3E}">
        <p14:creationId xmlns:p14="http://schemas.microsoft.com/office/powerpoint/2010/main" val="12914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lysbildenummer 3"/>
          <p:cNvSpPr>
            <a:spLocks noGrp="1"/>
          </p:cNvSpPr>
          <p:nvPr>
            <p:ph type="sldNum" sz="quarter" idx="5"/>
          </p:nvPr>
        </p:nvSpPr>
        <p:spPr/>
        <p:txBody>
          <a:bodyPr/>
          <a:lstStyle/>
          <a:p>
            <a:fld id="{4553AF2B-DE53-4409-AC68-1B7E95DB86BC}" type="slidenum">
              <a:rPr lang="nb-NO" smtClean="0"/>
              <a:t>24</a:t>
            </a:fld>
            <a:endParaRPr lang="nb-NO"/>
          </a:p>
        </p:txBody>
      </p:sp>
    </p:spTree>
    <p:extLst>
      <p:ext uri="{BB962C8B-B14F-4D97-AF65-F5344CB8AC3E}">
        <p14:creationId xmlns:p14="http://schemas.microsoft.com/office/powerpoint/2010/main" val="297593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33</a:t>
            </a:fld>
            <a:endParaRPr lang="nb-NO"/>
          </a:p>
        </p:txBody>
      </p:sp>
    </p:spTree>
    <p:extLst>
      <p:ext uri="{BB962C8B-B14F-4D97-AF65-F5344CB8AC3E}">
        <p14:creationId xmlns:p14="http://schemas.microsoft.com/office/powerpoint/2010/main" val="159485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34</a:t>
            </a:fld>
            <a:endParaRPr lang="nb-NO"/>
          </a:p>
        </p:txBody>
      </p:sp>
    </p:spTree>
    <p:extLst>
      <p:ext uri="{BB962C8B-B14F-4D97-AF65-F5344CB8AC3E}">
        <p14:creationId xmlns:p14="http://schemas.microsoft.com/office/powerpoint/2010/main" val="20181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tLang="nb-NO" dirty="0">
              <a:ea typeface="MS PGothic" pitchFamily="34" charset="-128"/>
            </a:endParaRPr>
          </a:p>
        </p:txBody>
      </p:sp>
      <p:sp>
        <p:nvSpPr>
          <p:cNvPr id="4" name="Plassholder for lysbildenummer 3"/>
          <p:cNvSpPr>
            <a:spLocks noGrp="1"/>
          </p:cNvSpPr>
          <p:nvPr>
            <p:ph type="sldNum" sz="quarter" idx="5"/>
          </p:nvPr>
        </p:nvSpPr>
        <p:spPr/>
        <p:txBody>
          <a:bodyPr/>
          <a:lstStyle/>
          <a:p>
            <a:fld id="{B62C6190-270A-AD4C-8CAF-397579830798}" type="slidenum">
              <a:rPr lang="nb-NO" smtClean="0"/>
              <a:pPr/>
              <a:t>35</a:t>
            </a:fld>
            <a:endParaRPr lang="nb-NO"/>
          </a:p>
        </p:txBody>
      </p:sp>
    </p:spTree>
    <p:extLst>
      <p:ext uri="{BB962C8B-B14F-4D97-AF65-F5344CB8AC3E}">
        <p14:creationId xmlns:p14="http://schemas.microsoft.com/office/powerpoint/2010/main" val="2162241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1">
        <a:schemeClr val="bg2"/>
      </p:bgRef>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792000" y="1597820"/>
            <a:ext cx="7560000" cy="1102519"/>
          </a:xfrm>
        </p:spPr>
        <p:txBody>
          <a:bodyPr/>
          <a:lstStyle>
            <a:lvl1pPr algn="l">
              <a:defRPr/>
            </a:lvl1pPr>
          </a:lstStyle>
          <a:p>
            <a:r>
              <a:rPr lang="nb-NO"/>
              <a:t>Klikk for å redigere tittelstil</a:t>
            </a:r>
            <a:endParaRPr lang="nb-NO" dirty="0"/>
          </a:p>
        </p:txBody>
      </p:sp>
      <p:sp>
        <p:nvSpPr>
          <p:cNvPr id="3" name="Undertittel 2"/>
          <p:cNvSpPr>
            <a:spLocks noGrp="1"/>
          </p:cNvSpPr>
          <p:nvPr>
            <p:ph type="subTitle" idx="1"/>
          </p:nvPr>
        </p:nvSpPr>
        <p:spPr>
          <a:xfrm>
            <a:off x="792000" y="2574833"/>
            <a:ext cx="5888200" cy="1314450"/>
          </a:xfrm>
        </p:spPr>
        <p:txBody>
          <a:bodyPr>
            <a:normAutofit/>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6" name="Bilde 5" descr="Parat_logo_kontur_1665C_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852" y="179998"/>
            <a:ext cx="1003300" cy="1270000"/>
          </a:xfrm>
          <a:prstGeom prst="rect">
            <a:avLst/>
          </a:prstGeom>
        </p:spPr>
      </p:pic>
      <p:pic>
        <p:nvPicPr>
          <p:cNvPr id="9" name="Bilde 8" descr="YS-forbund_neg.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0700" y="4891560"/>
            <a:ext cx="582930" cy="266700"/>
          </a:xfrm>
          <a:prstGeom prst="rect">
            <a:avLst/>
          </a:prstGeom>
        </p:spPr>
      </p:pic>
      <p:pic>
        <p:nvPicPr>
          <p:cNvPr id="8" name="Bilde 7">
            <a:extLst>
              <a:ext uri="{FF2B5EF4-FFF2-40B4-BE49-F238E27FC236}">
                <a16:creationId xmlns:a16="http://schemas.microsoft.com/office/drawing/2014/main" id="{C645903E-996B-4611-B34B-C6C97516A431}"/>
              </a:ext>
            </a:extLst>
          </p:cNvPr>
          <p:cNvPicPr>
            <a:picLocks noChangeAspect="1"/>
          </p:cNvPicPr>
          <p:nvPr userDrawn="1"/>
        </p:nvPicPr>
        <p:blipFill>
          <a:blip r:embed="rId5"/>
          <a:stretch>
            <a:fillRect/>
          </a:stretch>
        </p:blipFill>
        <p:spPr>
          <a:xfrm>
            <a:off x="1107749" y="4780457"/>
            <a:ext cx="1114567" cy="363042"/>
          </a:xfrm>
          <a:prstGeom prst="rect">
            <a:avLst/>
          </a:prstGeom>
        </p:spPr>
      </p:pic>
    </p:spTree>
    <p:extLst>
      <p:ext uri="{BB962C8B-B14F-4D97-AF65-F5344CB8AC3E}">
        <p14:creationId xmlns:p14="http://schemas.microsoft.com/office/powerpoint/2010/main" val="3969182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26.08.2022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404360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0"/>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26.08.2022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20205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nhold med tekst">
    <p:spTree>
      <p:nvGrpSpPr>
        <p:cNvPr id="1" name=""/>
        <p:cNvGrpSpPr/>
        <p:nvPr/>
      </p:nvGrpSpPr>
      <p:grpSpPr>
        <a:xfrm>
          <a:off x="0" y="0"/>
          <a:ext cx="0" cy="0"/>
          <a:chOff x="0" y="0"/>
          <a:chExt cx="0" cy="0"/>
        </a:xfrm>
      </p:grpSpPr>
      <p:pic>
        <p:nvPicPr>
          <p:cNvPr id="8" name="Bilde 7" descr="2015_11_PP-mal_2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9" name="Tittel 1"/>
          <p:cNvSpPr>
            <a:spLocks noGrp="1"/>
          </p:cNvSpPr>
          <p:nvPr>
            <p:ph type="ctrTitle"/>
          </p:nvPr>
        </p:nvSpPr>
        <p:spPr>
          <a:xfrm>
            <a:off x="434258" y="888590"/>
            <a:ext cx="8023942" cy="1029061"/>
          </a:xfrm>
          <a:prstGeom prst="rect">
            <a:avLst/>
          </a:prstGeom>
        </p:spPr>
        <p:txBody>
          <a:bodyPr>
            <a:normAutofit/>
          </a:bodyPr>
          <a:lstStyle>
            <a:lvl1pPr algn="l">
              <a:defRPr sz="3300" b="0" i="0">
                <a:solidFill>
                  <a:schemeClr val="accent1">
                    <a:lumMod val="50000"/>
                  </a:schemeClr>
                </a:solidFill>
                <a:latin typeface="HelveticaNeue HeavyCond"/>
                <a:cs typeface="HelveticaNeue HeavyCond"/>
              </a:defRPr>
            </a:lvl1pPr>
          </a:lstStyle>
          <a:p>
            <a:r>
              <a:rPr lang="nb-NO"/>
              <a:t>Klikk for å redigere tittelstil</a:t>
            </a:r>
            <a:endParaRPr lang="nb-NO" dirty="0"/>
          </a:p>
        </p:txBody>
      </p:sp>
      <p:sp>
        <p:nvSpPr>
          <p:cNvPr id="11" name="Plassholder for tekst 3"/>
          <p:cNvSpPr>
            <a:spLocks noGrp="1"/>
          </p:cNvSpPr>
          <p:nvPr>
            <p:ph type="body" sz="half" idx="2"/>
          </p:nvPr>
        </p:nvSpPr>
        <p:spPr>
          <a:xfrm>
            <a:off x="457200" y="2118189"/>
            <a:ext cx="8001000" cy="1854982"/>
          </a:xfrm>
          <a:prstGeom prst="rect">
            <a:avLst/>
          </a:prstGeom>
        </p:spPr>
        <p:txBody>
          <a:bodyPr/>
          <a:lstStyle>
            <a:lvl1pPr marL="0" indent="0">
              <a:buNone/>
              <a:defRPr sz="1050" b="0" i="0">
                <a:latin typeface="Helvetica 55 Roman"/>
                <a:cs typeface="Helvetica 55 Roman"/>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Tree>
    <p:extLst>
      <p:ext uri="{BB962C8B-B14F-4D97-AF65-F5344CB8AC3E}">
        <p14:creationId xmlns:p14="http://schemas.microsoft.com/office/powerpoint/2010/main" val="388637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side m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895717"/>
            <a:ext cx="4277870" cy="3394472"/>
          </a:xfrm>
        </p:spPr>
        <p:txBody>
          <a:bodyPr/>
          <a:lstStyle>
            <a:lvl1pPr>
              <a:buClr>
                <a:srgbClr val="DF360F"/>
              </a:buCl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bwMode="gray">
          <a:xfrm>
            <a:off x="4886930" y="905706"/>
            <a:ext cx="3812969" cy="1911125"/>
          </a:xfrm>
        </p:spPr>
        <p:txBody>
          <a:bodyPr rtlCol="0">
            <a:normAutofit/>
          </a:bodyPr>
          <a:lstStyle>
            <a:lvl1pPr marL="0" indent="0">
              <a:buNone/>
              <a:defRPr/>
            </a:lvl1pPr>
          </a:lstStyle>
          <a:p>
            <a:pPr lvl="0"/>
            <a:r>
              <a:rPr lang="nb-NO" noProof="0"/>
              <a:t>Klikk på ikonet for å legge til et bilde</a:t>
            </a:r>
            <a:endParaRPr lang="nb-NO" noProof="0" dirty="0"/>
          </a:p>
        </p:txBody>
      </p:sp>
      <p:sp>
        <p:nvSpPr>
          <p:cNvPr id="5" name="Plassholder for lysbildenummer 5"/>
          <p:cNvSpPr>
            <a:spLocks noGrp="1"/>
          </p:cNvSpPr>
          <p:nvPr>
            <p:ph type="sldNum" sz="quarter" idx="14"/>
          </p:nvPr>
        </p:nvSpPr>
        <p:spPr/>
        <p:txBody>
          <a:bodyPr/>
          <a:lstStyle>
            <a:lvl1pPr>
              <a:defRPr/>
            </a:lvl1pPr>
          </a:lstStyle>
          <a:p>
            <a:r>
              <a:rPr lang="nb-NO"/>
              <a:t> side </a:t>
            </a:r>
            <a:fld id="{37CE7BC4-5458-5E42-B0C8-4B0528517A9F}" type="slidenum">
              <a:rPr lang="nb-NO"/>
              <a:pPr/>
              <a:t>‹#›</a:t>
            </a:fld>
            <a:endParaRPr lang="nb-NO"/>
          </a:p>
        </p:txBody>
      </p:sp>
    </p:spTree>
    <p:extLst>
      <p:ext uri="{BB962C8B-B14F-4D97-AF65-F5344CB8AC3E}">
        <p14:creationId xmlns:p14="http://schemas.microsoft.com/office/powerpoint/2010/main" val="281883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ngang til tema">
    <p:bg bwMode="black">
      <p:bgPr>
        <a:solidFill>
          <a:srgbClr val="000000"/>
        </a:solidFill>
        <a:effectLst/>
      </p:bgPr>
    </p:bg>
    <p:spTree>
      <p:nvGrpSpPr>
        <p:cNvPr id="1" name=""/>
        <p:cNvGrpSpPr/>
        <p:nvPr/>
      </p:nvGrpSpPr>
      <p:grpSpPr>
        <a:xfrm>
          <a:off x="0" y="0"/>
          <a:ext cx="0" cy="0"/>
          <a:chOff x="0" y="0"/>
          <a:chExt cx="0" cy="0"/>
        </a:xfrm>
      </p:grpSpPr>
      <p:sp>
        <p:nvSpPr>
          <p:cNvPr id="6" name="Rektangel 5"/>
          <p:cNvSpPr/>
          <p:nvPr userDrawn="1"/>
        </p:nvSpPr>
        <p:spPr bwMode="gray">
          <a:xfrm>
            <a:off x="0" y="0"/>
            <a:ext cx="9144000" cy="48249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sz="1350"/>
          </a:p>
        </p:txBody>
      </p:sp>
      <p:sp>
        <p:nvSpPr>
          <p:cNvPr id="12" name="Plassholder for bilde 11"/>
          <p:cNvSpPr>
            <a:spLocks noGrp="1"/>
          </p:cNvSpPr>
          <p:nvPr>
            <p:ph type="pic" sz="quarter" idx="13"/>
          </p:nvPr>
        </p:nvSpPr>
        <p:spPr bwMode="gray">
          <a:xfrm>
            <a:off x="4651864" y="1374502"/>
            <a:ext cx="3894137" cy="1926587"/>
          </a:xfrm>
        </p:spPr>
        <p:txBody>
          <a:bodyPr rtlCol="0">
            <a:normAutofit/>
          </a:bodyPr>
          <a:lstStyle>
            <a:lvl1pPr>
              <a:defRPr>
                <a:solidFill>
                  <a:schemeClr val="bg1"/>
                </a:solidFill>
              </a:defRPr>
            </a:lvl1pPr>
          </a:lstStyle>
          <a:p>
            <a:pPr lvl="0"/>
            <a:r>
              <a:rPr lang="nb-NO" noProof="0"/>
              <a:t>Klikk på ikonet for å legge til et bilde</a:t>
            </a:r>
            <a:endParaRPr lang="nb-NO" noProof="0" dirty="0"/>
          </a:p>
        </p:txBody>
      </p:sp>
      <p:sp>
        <p:nvSpPr>
          <p:cNvPr id="7" name="Plassholder for lysbildenummer 5"/>
          <p:cNvSpPr>
            <a:spLocks noGrp="1"/>
          </p:cNvSpPr>
          <p:nvPr>
            <p:ph type="sldNum" sz="quarter" idx="14"/>
          </p:nvPr>
        </p:nvSpPr>
        <p:spPr bwMode="white"/>
        <p:txBody>
          <a:bodyPr/>
          <a:lstStyle>
            <a:lvl1pPr>
              <a:defRPr/>
            </a:lvl1pPr>
          </a:lstStyle>
          <a:p>
            <a:r>
              <a:rPr lang="nb-NO" dirty="0"/>
              <a:t> side </a:t>
            </a:r>
            <a:fld id="{0B8831C9-2383-494F-8510-5AA33EE1CD16}" type="slidenum">
              <a:rPr lang="nb-NO"/>
              <a:pPr/>
              <a:t>‹#›</a:t>
            </a:fld>
            <a:endParaRPr lang="nb-NO" dirty="0"/>
          </a:p>
        </p:txBody>
      </p:sp>
      <p:sp>
        <p:nvSpPr>
          <p:cNvPr id="8" name="Plassholder for tekst 2"/>
          <p:cNvSpPr>
            <a:spLocks noGrp="1"/>
          </p:cNvSpPr>
          <p:nvPr>
            <p:ph type="body" idx="1"/>
          </p:nvPr>
        </p:nvSpPr>
        <p:spPr bwMode="white">
          <a:xfrm>
            <a:off x="457201" y="1967317"/>
            <a:ext cx="2952603" cy="350504"/>
          </a:xfrm>
        </p:spPr>
        <p:txBody>
          <a:bodyPr anchor="b"/>
          <a:lstStyle>
            <a:lvl1pPr marL="0" indent="0">
              <a:buNone/>
              <a:defRPr sz="1800" b="0">
                <a:solidFill>
                  <a:schemeClr val="bg1">
                    <a:lumMod val="95000"/>
                  </a:schemeClr>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
Andre nivå
Tredje nivå
Fjerde nivå
Femte nivå</a:t>
            </a:r>
            <a:endParaRPr lang="nb-NO" dirty="0"/>
          </a:p>
        </p:txBody>
      </p:sp>
      <p:sp>
        <p:nvSpPr>
          <p:cNvPr id="9" name="Plassholder for tekst 4"/>
          <p:cNvSpPr>
            <a:spLocks noGrp="1"/>
          </p:cNvSpPr>
          <p:nvPr>
            <p:ph type="body" sz="quarter" idx="3"/>
          </p:nvPr>
        </p:nvSpPr>
        <p:spPr bwMode="white">
          <a:xfrm>
            <a:off x="457200" y="2340266"/>
            <a:ext cx="3684262" cy="434687"/>
          </a:xfrm>
        </p:spPr>
        <p:txBody>
          <a:bodyPr anchor="t" anchorCtr="0">
            <a:noAutofit/>
          </a:bodyPr>
          <a:lstStyle>
            <a:lvl1pPr marL="0" indent="0" algn="l">
              <a:buNone/>
              <a:defRPr sz="2100" b="0">
                <a:solidFill>
                  <a:schemeClr val="bg1"/>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
Andre nivå
Tredje nivå
Fjerde nivå
Femte nivå</a:t>
            </a:r>
            <a:endParaRPr lang="nb-NO" dirty="0"/>
          </a:p>
        </p:txBody>
      </p:sp>
    </p:spTree>
    <p:extLst>
      <p:ext uri="{BB962C8B-B14F-4D97-AF65-F5344CB8AC3E}">
        <p14:creationId xmlns:p14="http://schemas.microsoft.com/office/powerpoint/2010/main" val="3426062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Utgang til tema">
    <p:spTree>
      <p:nvGrpSpPr>
        <p:cNvPr id="1" name=""/>
        <p:cNvGrpSpPr/>
        <p:nvPr/>
      </p:nvGrpSpPr>
      <p:grpSpPr>
        <a:xfrm>
          <a:off x="0" y="0"/>
          <a:ext cx="0" cy="0"/>
          <a:chOff x="0" y="0"/>
          <a:chExt cx="0" cy="0"/>
        </a:xfrm>
      </p:grpSpPr>
      <p:sp>
        <p:nvSpPr>
          <p:cNvPr id="6" name="Rektangel 5"/>
          <p:cNvSpPr/>
          <p:nvPr userDrawn="1"/>
        </p:nvSpPr>
        <p:spPr>
          <a:xfrm>
            <a:off x="6" y="0"/>
            <a:ext cx="9143994" cy="4824900"/>
          </a:xfrm>
          <a:prstGeom prst="rect">
            <a:avLst/>
          </a:prstGeom>
          <a:solidFill>
            <a:srgbClr val="E6E6E6"/>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sz="1350">
              <a:ln>
                <a:noFill/>
              </a:ln>
              <a:solidFill>
                <a:srgbClr val="FFFFFF"/>
              </a:solidFill>
            </a:endParaRPr>
          </a:p>
        </p:txBody>
      </p:sp>
      <p:sp>
        <p:nvSpPr>
          <p:cNvPr id="7" name="TekstSylinder 6"/>
          <p:cNvSpPr txBox="1">
            <a:spLocks noChangeArrowheads="1"/>
          </p:cNvSpPr>
          <p:nvPr userDrawn="1"/>
        </p:nvSpPr>
        <p:spPr bwMode="auto">
          <a:xfrm>
            <a:off x="6" y="116684"/>
            <a:ext cx="1960563" cy="41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lgn="ctr">
              <a:defRPr/>
            </a:pPr>
            <a:r>
              <a:rPr lang="nb-NO" sz="26250" b="1" dirty="0">
                <a:solidFill>
                  <a:schemeClr val="tx1"/>
                </a:solidFill>
              </a:rPr>
              <a:t>!</a:t>
            </a:r>
          </a:p>
        </p:txBody>
      </p:sp>
      <p:sp>
        <p:nvSpPr>
          <p:cNvPr id="3" name="Plassholder for tekst 2"/>
          <p:cNvSpPr>
            <a:spLocks noGrp="1"/>
          </p:cNvSpPr>
          <p:nvPr>
            <p:ph type="body" idx="1"/>
          </p:nvPr>
        </p:nvSpPr>
        <p:spPr>
          <a:xfrm>
            <a:off x="2058569" y="847824"/>
            <a:ext cx="5327041" cy="453919"/>
          </a:xfrm>
        </p:spPr>
        <p:txBody>
          <a:bodyPr anchor="b"/>
          <a:lstStyle>
            <a:lvl1pPr marL="0" indent="0">
              <a:buNone/>
              <a:defRPr sz="1800" b="0">
                <a:solidFill>
                  <a:schemeClr val="tx1"/>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
Andre nivå
Tredje nivå
Fjerde nivå
Femte nivå</a:t>
            </a:r>
            <a:endParaRPr lang="nb-NO" dirty="0"/>
          </a:p>
        </p:txBody>
      </p:sp>
      <p:sp>
        <p:nvSpPr>
          <p:cNvPr id="5" name="Plassholder for tekst 4"/>
          <p:cNvSpPr>
            <a:spLocks noGrp="1"/>
          </p:cNvSpPr>
          <p:nvPr>
            <p:ph type="body" sz="quarter" idx="3"/>
          </p:nvPr>
        </p:nvSpPr>
        <p:spPr>
          <a:xfrm>
            <a:off x="2058564" y="1324188"/>
            <a:ext cx="6514260" cy="434687"/>
          </a:xfrm>
        </p:spPr>
        <p:txBody>
          <a:bodyPr anchor="b">
            <a:noAutofit/>
          </a:bodyPr>
          <a:lstStyle>
            <a:lvl1pPr marL="0" indent="0">
              <a:buNone/>
              <a:defRPr sz="2100" b="0">
                <a:solidFill>
                  <a:schemeClr val="tx2"/>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
Andre nivå
Tredje nivå
Fjerde nivå
Femte nivå</a:t>
            </a:r>
            <a:endParaRPr lang="nb-NO" dirty="0"/>
          </a:p>
        </p:txBody>
      </p:sp>
      <p:sp>
        <p:nvSpPr>
          <p:cNvPr id="13" name="Plassholder for innhold 2"/>
          <p:cNvSpPr>
            <a:spLocks noGrp="1"/>
          </p:cNvSpPr>
          <p:nvPr>
            <p:ph idx="13"/>
          </p:nvPr>
        </p:nvSpPr>
        <p:spPr>
          <a:xfrm>
            <a:off x="2058565" y="1869011"/>
            <a:ext cx="6514261" cy="2645467"/>
          </a:xfrm>
        </p:spPr>
        <p:txBody>
          <a:bodyPr/>
          <a:lstStyle>
            <a:lvl1pPr>
              <a:buClr>
                <a:srgbClr val="DF360F"/>
              </a:buClr>
              <a:defRPr/>
            </a:lvl1pPr>
          </a:lstStyle>
          <a:p>
            <a:pPr lvl="0"/>
            <a:r>
              <a:rPr lang="nb-NO"/>
              <a:t>Rediger tekststiler i malen
Andre nivå
Tredje nivå
Fjerde nivå
Femte nivå</a:t>
            </a:r>
            <a:endParaRPr lang="nb-NO" dirty="0"/>
          </a:p>
        </p:txBody>
      </p:sp>
      <p:sp>
        <p:nvSpPr>
          <p:cNvPr id="8" name="Plassholder for lysbildenummer 5"/>
          <p:cNvSpPr>
            <a:spLocks noGrp="1"/>
          </p:cNvSpPr>
          <p:nvPr>
            <p:ph type="sldNum" sz="quarter" idx="14"/>
          </p:nvPr>
        </p:nvSpPr>
        <p:spPr/>
        <p:txBody>
          <a:bodyPr/>
          <a:lstStyle>
            <a:lvl1pPr>
              <a:defRPr/>
            </a:lvl1pPr>
          </a:lstStyle>
          <a:p>
            <a:r>
              <a:rPr lang="nb-NO"/>
              <a:t> side </a:t>
            </a:r>
            <a:fld id="{EC7A5691-459A-9346-9914-8F0EE031116B}" type="slidenum">
              <a:rPr lang="nb-NO"/>
              <a:pPr/>
              <a:t>‹#›</a:t>
            </a:fld>
            <a:endParaRPr lang="nb-NO"/>
          </a:p>
        </p:txBody>
      </p:sp>
    </p:spTree>
    <p:extLst>
      <p:ext uri="{BB962C8B-B14F-4D97-AF65-F5344CB8AC3E}">
        <p14:creationId xmlns:p14="http://schemas.microsoft.com/office/powerpoint/2010/main" val="123237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92000" y="4510519"/>
            <a:ext cx="2133600" cy="273844"/>
          </a:xfrm>
        </p:spPr>
        <p:txBody>
          <a:bodyPr/>
          <a:lstStyle/>
          <a:p>
            <a:fld id="{C3305618-48BD-8F4E-A838-EA50B20ED32F}" type="datetimeFigureOut">
              <a:rPr lang="nb-NO" smtClean="0"/>
              <a:t>26.08.2022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6218400" y="4510519"/>
            <a:ext cx="2133600" cy="273844"/>
          </a:xfrm>
        </p:spPr>
        <p:txBody>
          <a:bodyPr/>
          <a:lstStyle/>
          <a:p>
            <a:fld id="{359AC51A-194C-C74A-B021-5CD9D741F171}" type="slidenum">
              <a:rPr lang="nb-NO" smtClean="0"/>
              <a:t>‹#›</a:t>
            </a:fld>
            <a:endParaRPr lang="nb-NO" dirty="0"/>
          </a:p>
        </p:txBody>
      </p:sp>
      <p:sp>
        <p:nvSpPr>
          <p:cNvPr id="7"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dirty="0"/>
              <a:t>Klikk for å redigere tittelstil</a:t>
            </a:r>
          </a:p>
        </p:txBody>
      </p:sp>
      <p:sp>
        <p:nvSpPr>
          <p:cNvPr id="8" name="Plassholder for tekst 2"/>
          <p:cNvSpPr>
            <a:spLocks noGrp="1"/>
          </p:cNvSpPr>
          <p:nvPr>
            <p:ph idx="1"/>
          </p:nvPr>
        </p:nvSpPr>
        <p:spPr>
          <a:xfrm>
            <a:off x="792000" y="1558540"/>
            <a:ext cx="7560000" cy="295314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21975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uten grafikk">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3305618-48BD-8F4E-A838-EA50B20ED32F}" type="datetimeFigureOut">
              <a:rPr lang="nb-NO" smtClean="0"/>
              <a:t>26.08.2022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9AC51A-194C-C74A-B021-5CD9D741F171}" type="slidenum">
              <a:rPr lang="nb-NO" smtClean="0"/>
              <a:t>‹#›</a:t>
            </a:fld>
            <a:endParaRPr lang="nb-NO"/>
          </a:p>
        </p:txBody>
      </p:sp>
      <p:sp>
        <p:nvSpPr>
          <p:cNvPr id="6"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dirty="0"/>
              <a:t>Klikk for å redigere tittelstil</a:t>
            </a:r>
          </a:p>
        </p:txBody>
      </p:sp>
      <p:sp>
        <p:nvSpPr>
          <p:cNvPr id="7" name="Plassholder for tekst 2"/>
          <p:cNvSpPr>
            <a:spLocks noGrp="1"/>
          </p:cNvSpPr>
          <p:nvPr>
            <p:ph idx="1"/>
          </p:nvPr>
        </p:nvSpPr>
        <p:spPr>
          <a:xfrm>
            <a:off x="792000" y="1558540"/>
            <a:ext cx="7560000" cy="295314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34780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ammenligning">
    <p:spTree>
      <p:nvGrpSpPr>
        <p:cNvPr id="1" name=""/>
        <p:cNvGrpSpPr/>
        <p:nvPr/>
      </p:nvGrpSpPr>
      <p:grpSpPr>
        <a:xfrm>
          <a:off x="0" y="0"/>
          <a:ext cx="0" cy="0"/>
          <a:chOff x="0" y="0"/>
          <a:chExt cx="0" cy="0"/>
        </a:xfrm>
      </p:grpSpPr>
      <p:pic>
        <p:nvPicPr>
          <p:cNvPr id="13" name="Bilde 12" descr="2015_11_PP-mal_2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0" y="0"/>
            <a:ext cx="9161749" cy="5143500"/>
          </a:xfrm>
          <a:prstGeom prst="rect">
            <a:avLst/>
          </a:prstGeom>
        </p:spPr>
      </p:pic>
      <p:sp>
        <p:nvSpPr>
          <p:cNvPr id="14" name="Tittel 1"/>
          <p:cNvSpPr>
            <a:spLocks noGrp="1"/>
          </p:cNvSpPr>
          <p:nvPr>
            <p:ph type="ctrTitle"/>
          </p:nvPr>
        </p:nvSpPr>
        <p:spPr>
          <a:xfrm>
            <a:off x="434258" y="255639"/>
            <a:ext cx="8023942" cy="1029061"/>
          </a:xfrm>
          <a:prstGeom prst="rect">
            <a:avLst/>
          </a:prstGeom>
        </p:spPr>
        <p:txBody>
          <a:bodyPr>
            <a:normAutofit/>
          </a:bodyPr>
          <a:lstStyle>
            <a:lvl1pPr algn="l">
              <a:defRPr sz="3300" b="0" i="0">
                <a:solidFill>
                  <a:schemeClr val="accent1">
                    <a:lumMod val="50000"/>
                  </a:schemeClr>
                </a:solidFill>
                <a:latin typeface="HelveticaNeue HeavyCond"/>
                <a:cs typeface="HelveticaNeue HeavyCond"/>
              </a:defRPr>
            </a:lvl1pPr>
          </a:lstStyle>
          <a:p>
            <a:r>
              <a:rPr lang="nb-NO"/>
              <a:t>Klikk for å redigere tittelstil</a:t>
            </a:r>
            <a:endParaRPr lang="nb-NO" dirty="0"/>
          </a:p>
        </p:txBody>
      </p:sp>
    </p:spTree>
    <p:extLst>
      <p:ext uri="{BB962C8B-B14F-4D97-AF65-F5344CB8AC3E}">
        <p14:creationId xmlns:p14="http://schemas.microsoft.com/office/powerpoint/2010/main" val="236031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FBB0D77F-86A5-174C-B2F4-56DC26B36B33}" type="datetimeFigureOut">
              <a:rPr lang="nb-NO" smtClean="0"/>
              <a:t>26.08.2022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pic>
        <p:nvPicPr>
          <p:cNvPr id="7" name="Bilde 6">
            <a:extLst>
              <a:ext uri="{FF2B5EF4-FFF2-40B4-BE49-F238E27FC236}">
                <a16:creationId xmlns:a16="http://schemas.microsoft.com/office/drawing/2014/main" id="{FB7010C5-D7ED-4B07-85CD-43927C04A86A}"/>
              </a:ext>
            </a:extLst>
          </p:cNvPr>
          <p:cNvPicPr>
            <a:picLocks noChangeAspect="1"/>
          </p:cNvPicPr>
          <p:nvPr userDrawn="1"/>
        </p:nvPicPr>
        <p:blipFill>
          <a:blip r:embed="rId2"/>
          <a:stretch>
            <a:fillRect/>
          </a:stretch>
        </p:blipFill>
        <p:spPr>
          <a:xfrm>
            <a:off x="1" y="0"/>
            <a:ext cx="1633182" cy="531969"/>
          </a:xfrm>
          <a:prstGeom prst="rect">
            <a:avLst/>
          </a:prstGeom>
        </p:spPr>
      </p:pic>
    </p:spTree>
    <p:extLst>
      <p:ext uri="{BB962C8B-B14F-4D97-AF65-F5344CB8AC3E}">
        <p14:creationId xmlns:p14="http://schemas.microsoft.com/office/powerpoint/2010/main" val="80178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FBB0D77F-86A5-174C-B2F4-56DC26B36B33}" type="datetimeFigureOut">
              <a:rPr lang="nb-NO" smtClean="0"/>
              <a:t>26.08.2022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4516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792000" y="564367"/>
            <a:ext cx="7560000" cy="857250"/>
          </a:xfrm>
        </p:spPr>
        <p:txBody>
          <a:bodyPr/>
          <a:lstStyle/>
          <a:p>
            <a:r>
              <a:rPr lang="nb-NO"/>
              <a:t>Klikk for å redigere tittelstil</a:t>
            </a:r>
          </a:p>
        </p:txBody>
      </p:sp>
      <p:sp>
        <p:nvSpPr>
          <p:cNvPr id="3" name="Plassholder for innhold 2"/>
          <p:cNvSpPr>
            <a:spLocks noGrp="1"/>
          </p:cNvSpPr>
          <p:nvPr>
            <p:ph sz="half" idx="1"/>
          </p:nvPr>
        </p:nvSpPr>
        <p:spPr>
          <a:xfrm>
            <a:off x="792000" y="1200151"/>
            <a:ext cx="37080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4000" y="1200151"/>
            <a:ext cx="37080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BB0D77F-86A5-174C-B2F4-56DC26B36B33}" type="datetimeFigureOut">
              <a:rPr lang="nb-NO" smtClean="0"/>
              <a:t>26.08.2022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4776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792000" y="1151335"/>
            <a:ext cx="37080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792000" y="1631156"/>
            <a:ext cx="37080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8" y="1151335"/>
            <a:ext cx="37080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4645028" y="1631156"/>
            <a:ext cx="37080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FBB0D77F-86A5-174C-B2F4-56DC26B36B33}" type="datetimeFigureOut">
              <a:rPr lang="nb-NO" smtClean="0"/>
              <a:t>26.08.2022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00926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BB0D77F-86A5-174C-B2F4-56DC26B36B33}" type="datetimeFigureOut">
              <a:rPr lang="nb-NO" smtClean="0"/>
              <a:t>26.08.2022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243681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BB0D77F-86A5-174C-B2F4-56DC26B36B33}" type="datetimeFigureOut">
              <a:rPr lang="nb-NO" smtClean="0"/>
              <a:t>26.08.2022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8744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3"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FBB0D77F-86A5-174C-B2F4-56DC26B36B33}" type="datetimeFigureOut">
              <a:rPr lang="nb-NO" smtClean="0"/>
              <a:t>26.08.2022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8091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FBB0D77F-86A5-174C-B2F4-56DC26B36B33}" type="datetimeFigureOut">
              <a:rPr lang="nb-NO" smtClean="0"/>
              <a:t>26.08.2022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163893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869335"/>
            <a:ext cx="9144000" cy="279400"/>
          </a:xfrm>
          <a:prstGeom prst="rect">
            <a:avLst/>
          </a:prstGeom>
        </p:spPr>
      </p:pic>
      <p:pic>
        <p:nvPicPr>
          <p:cNvPr id="19" name="Bilde 18" descr="YS-forbund_neg.ai"/>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20700" y="4891560"/>
            <a:ext cx="582930" cy="266700"/>
          </a:xfrm>
          <a:prstGeom prst="rect">
            <a:avLst/>
          </a:prstGeom>
        </p:spPr>
      </p:pic>
      <p:pic>
        <p:nvPicPr>
          <p:cNvPr id="16" name="Bilde 15" descr="Parat_logo_rgb.ai"/>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388838" y="180000"/>
            <a:ext cx="548640" cy="678180"/>
          </a:xfrm>
          <a:prstGeom prst="rect">
            <a:avLst/>
          </a:prstGeom>
        </p:spPr>
      </p:pic>
      <p:sp>
        <p:nvSpPr>
          <p:cNvPr id="2"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792000" y="1509275"/>
            <a:ext cx="7560000" cy="289729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92000" y="4513409"/>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BB0D77F-86A5-174C-B2F4-56DC26B36B33}" type="datetimeFigureOut">
              <a:rPr lang="nb-NO" smtClean="0"/>
              <a:t>26.08.2022</a:t>
            </a:fld>
            <a:endParaRPr lang="nb-NO"/>
          </a:p>
        </p:txBody>
      </p:sp>
      <p:sp>
        <p:nvSpPr>
          <p:cNvPr id="5" name="Plassholder for bunntekst 4"/>
          <p:cNvSpPr>
            <a:spLocks noGrp="1"/>
          </p:cNvSpPr>
          <p:nvPr>
            <p:ph type="ftr" sz="quarter" idx="3"/>
          </p:nvPr>
        </p:nvSpPr>
        <p:spPr>
          <a:xfrm>
            <a:off x="3124200" y="451340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6218400" y="4513409"/>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8DDB0B-B5C9-9D40-876C-71313FB953BD}" type="slidenum">
              <a:rPr lang="nb-NO" smtClean="0"/>
              <a:t>‹#›</a:t>
            </a:fld>
            <a:endParaRPr lang="nb-NO"/>
          </a:p>
        </p:txBody>
      </p:sp>
      <p:pic>
        <p:nvPicPr>
          <p:cNvPr id="7" name="Bilde 6" descr="Parat_malgrafikk_ppt_rgb.ai"/>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42726862" y="7337251"/>
            <a:ext cx="9513570" cy="466249"/>
          </a:xfrm>
          <a:prstGeom prst="rect">
            <a:avLst/>
          </a:prstGeom>
        </p:spPr>
      </p:pic>
    </p:spTree>
    <p:extLst>
      <p:ext uri="{BB962C8B-B14F-4D97-AF65-F5344CB8AC3E}">
        <p14:creationId xmlns:p14="http://schemas.microsoft.com/office/powerpoint/2010/main" val="41256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4" r:id="rId13"/>
    <p:sldLayoutId id="2147483676" r:id="rId14"/>
    <p:sldLayoutId id="2147483677"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869335"/>
            <a:ext cx="9144000" cy="279400"/>
          </a:xfrm>
          <a:prstGeom prst="rect">
            <a:avLst/>
          </a:prstGeom>
        </p:spPr>
      </p:pic>
      <p:pic>
        <p:nvPicPr>
          <p:cNvPr id="13" name="Bilde 12" descr="YS-forbund_neg.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0700" y="4891560"/>
            <a:ext cx="582930" cy="266700"/>
          </a:xfrm>
          <a:prstGeom prst="rect">
            <a:avLst/>
          </a:prstGeom>
        </p:spPr>
      </p:pic>
      <p:sp>
        <p:nvSpPr>
          <p:cNvPr id="4" name="Plassholder for dato 3"/>
          <p:cNvSpPr>
            <a:spLocks noGrp="1"/>
          </p:cNvSpPr>
          <p:nvPr>
            <p:ph type="dt" sz="half" idx="2"/>
          </p:nvPr>
        </p:nvSpPr>
        <p:spPr>
          <a:xfrm>
            <a:off x="792000" y="4510519"/>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305618-48BD-8F4E-A838-EA50B20ED32F}" type="datetimeFigureOut">
              <a:rPr lang="nb-NO" smtClean="0"/>
              <a:t>26.08.2022</a:t>
            </a:fld>
            <a:endParaRPr lang="nb-NO" dirty="0"/>
          </a:p>
        </p:txBody>
      </p:sp>
      <p:sp>
        <p:nvSpPr>
          <p:cNvPr id="5" name="Plassholder for bunntekst 4"/>
          <p:cNvSpPr>
            <a:spLocks noGrp="1"/>
          </p:cNvSpPr>
          <p:nvPr>
            <p:ph type="ftr" sz="quarter" idx="3"/>
          </p:nvPr>
        </p:nvSpPr>
        <p:spPr>
          <a:xfrm>
            <a:off x="3124200" y="451051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218400" y="4510519"/>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9AC51A-194C-C74A-B021-5CD9D741F171}" type="slidenum">
              <a:rPr lang="nb-NO" smtClean="0"/>
              <a:t>‹#›</a:t>
            </a:fld>
            <a:endParaRPr lang="nb-NO"/>
          </a:p>
        </p:txBody>
      </p:sp>
      <p:sp>
        <p:nvSpPr>
          <p:cNvPr id="8"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dirty="0"/>
              <a:t>Klikk for å redigere tittelstil</a:t>
            </a:r>
          </a:p>
        </p:txBody>
      </p:sp>
      <p:sp>
        <p:nvSpPr>
          <p:cNvPr id="9" name="Plassholder for tekst 2"/>
          <p:cNvSpPr>
            <a:spLocks noGrp="1"/>
          </p:cNvSpPr>
          <p:nvPr>
            <p:ph type="body" idx="1"/>
          </p:nvPr>
        </p:nvSpPr>
        <p:spPr>
          <a:xfrm>
            <a:off x="792000" y="1498326"/>
            <a:ext cx="7560000" cy="295314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807448601"/>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7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1485900" y="2096920"/>
            <a:ext cx="2763197" cy="790079"/>
          </a:xfrm>
        </p:spPr>
        <p:txBody>
          <a:bodyPr/>
          <a:lstStyle/>
          <a:p>
            <a:r>
              <a:rPr lang="nb-NO" dirty="0"/>
              <a:t>Lønnsforhandlinger i staten 2022</a:t>
            </a:r>
          </a:p>
        </p:txBody>
      </p:sp>
      <p:pic>
        <p:nvPicPr>
          <p:cNvPr id="6" name="Bilde 5">
            <a:extLst>
              <a:ext uri="{FF2B5EF4-FFF2-40B4-BE49-F238E27FC236}">
                <a16:creationId xmlns:a16="http://schemas.microsoft.com/office/drawing/2014/main" id="{86750D96-B2B5-4B97-AB53-D881A2B46A16}"/>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026" name="Picture 2" descr="Kan være et bilde av 5 personer, folk som står og innendørs">
            <a:extLst>
              <a:ext uri="{FF2B5EF4-FFF2-40B4-BE49-F238E27FC236}">
                <a16:creationId xmlns:a16="http://schemas.microsoft.com/office/drawing/2014/main" id="{586CA986-BBA3-A707-A49F-232B361AE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218" y="621309"/>
            <a:ext cx="2925661" cy="390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0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fontScale="90000"/>
          </a:bodyPr>
          <a:lstStyle/>
          <a:p>
            <a:r>
              <a:rPr lang="nb-NO" sz="3200" dirty="0">
                <a:solidFill>
                  <a:srgbClr val="000000"/>
                </a:solidFill>
              </a:rPr>
              <a:t>§ 4 Beregning av ansiennitet ved ansettelse</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816826" cy="3368324"/>
          </a:xfrm>
        </p:spPr>
        <p:txBody>
          <a:bodyPr>
            <a:noAutofit/>
          </a:bodyPr>
          <a:lstStyle/>
          <a:p>
            <a:pPr marL="0" indent="0">
              <a:buNone/>
            </a:pPr>
            <a:r>
              <a:rPr lang="nb-NO" sz="1800" i="0" u="none" strike="noStrike" baseline="0" dirty="0">
                <a:solidFill>
                  <a:srgbClr val="000000"/>
                </a:solidFill>
                <a:latin typeface="Arial" panose="020B0604020202020204" pitchFamily="34" charset="0"/>
              </a:rPr>
              <a:t>Stillingsansiennitet for stillinger i stige regnes fra den 1. i måneden den ansatte tiltrer stillingen. Ved ansettelse i ny stilling, og ved endring av stillingskode, innplasseres arbeidstakeren på stillingsansiennitet 0 i stigen. </a:t>
            </a:r>
          </a:p>
          <a:p>
            <a:pPr marL="0" indent="0">
              <a:buNone/>
            </a:pPr>
            <a:r>
              <a:rPr lang="nb-NO" sz="1800" i="0" u="none" strike="noStrike" baseline="0" dirty="0">
                <a:solidFill>
                  <a:srgbClr val="000000"/>
                </a:solidFill>
                <a:latin typeface="Arial" panose="020B0604020202020204" pitchFamily="34" charset="0"/>
              </a:rPr>
              <a:t>Hvis lønnstilbudet ved ansettelse, eller resultatet av forhandlinger etter pkt. 2.5.3 nr. 2, overstiger gjennomsnitt av årslønn i den aktuelle stillingskoden til de ansatte i virksomheten som har stillingsansiennitet 10 eller 16 år, kan arbeidstakeren </a:t>
            </a:r>
            <a:r>
              <a:rPr lang="nb-NO" sz="1800" i="0" u="none" strike="noStrike" baseline="0" dirty="0" err="1">
                <a:solidFill>
                  <a:srgbClr val="000000"/>
                </a:solidFill>
                <a:latin typeface="Arial" panose="020B0604020202020204" pitchFamily="34" charset="0"/>
              </a:rPr>
              <a:t>direkteplasseres</a:t>
            </a:r>
            <a:r>
              <a:rPr lang="nb-NO" sz="1800" i="0" u="none" strike="noStrike" baseline="0" dirty="0">
                <a:solidFill>
                  <a:srgbClr val="000000"/>
                </a:solidFill>
                <a:latin typeface="Arial" panose="020B0604020202020204" pitchFamily="34" charset="0"/>
              </a:rPr>
              <a:t>.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27443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 5 Godskrivningsregler</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816826" cy="3368324"/>
          </a:xfrm>
        </p:spPr>
        <p:txBody>
          <a:bodyPr>
            <a:noAutofit/>
          </a:bodyPr>
          <a:lstStyle/>
          <a:p>
            <a:pPr marL="0" indent="0">
              <a:buNone/>
            </a:pPr>
            <a:r>
              <a:rPr lang="nb-NO" sz="1800" b="0" i="0" u="none" strike="noStrike" baseline="0" dirty="0">
                <a:solidFill>
                  <a:srgbClr val="000000"/>
                </a:solidFill>
                <a:latin typeface="Arial" panose="020B0604020202020204" pitchFamily="34" charset="0"/>
              </a:rPr>
              <a:t>Ved ansettelse </a:t>
            </a:r>
            <a:r>
              <a:rPr lang="nb-NO" sz="1800" b="1" i="0" u="none" strike="noStrike" baseline="0" dirty="0">
                <a:solidFill>
                  <a:srgbClr val="000000"/>
                </a:solidFill>
                <a:latin typeface="Arial" panose="020B0604020202020204" pitchFamily="34" charset="0"/>
              </a:rPr>
              <a:t>i stillingskode tilknyttet lønnsstige </a:t>
            </a:r>
            <a:r>
              <a:rPr lang="nb-NO" sz="1800" b="0" i="0" u="none" strike="noStrike" baseline="0" dirty="0">
                <a:solidFill>
                  <a:srgbClr val="000000"/>
                </a:solidFill>
                <a:latin typeface="Arial" panose="020B0604020202020204" pitchFamily="34" charset="0"/>
              </a:rPr>
              <a:t>godskrives tidligere tjeneste</a:t>
            </a:r>
            <a:r>
              <a:rPr lang="nb-NO" sz="1800" b="1" i="0" u="none" strike="noStrike" baseline="0" dirty="0">
                <a:solidFill>
                  <a:srgbClr val="000000"/>
                </a:solidFill>
                <a:latin typeface="Arial" panose="020B0604020202020204" pitchFamily="34" charset="0"/>
              </a:rPr>
              <a:t>/arbeid/praksis i startlønnen utover minstelønn </a:t>
            </a:r>
            <a:r>
              <a:rPr lang="nb-NO" sz="1800" b="0" i="0" u="none" strike="noStrike" baseline="0" dirty="0">
                <a:solidFill>
                  <a:srgbClr val="000000"/>
                </a:solidFill>
                <a:latin typeface="Arial" panose="020B0604020202020204" pitchFamily="34" charset="0"/>
              </a:rPr>
              <a:t>etter de regler som er fastsatt i paragrafen her. </a:t>
            </a:r>
          </a:p>
          <a:p>
            <a:pPr marL="0" indent="0">
              <a:buNone/>
            </a:pPr>
            <a:r>
              <a:rPr lang="nb-NO" sz="1800" b="1" i="0" u="none" strike="noStrike" baseline="0" dirty="0">
                <a:solidFill>
                  <a:srgbClr val="000000"/>
                </a:solidFill>
                <a:latin typeface="Arial" panose="020B0604020202020204" pitchFamily="34" charset="0"/>
              </a:rPr>
              <a:t>Ved tiltredelse fastsettes arbeidstakerens tjenesteansiennitet dersom det er nødvendig for å fastsette lønnsplassering. Tjenesteansiennitet regnes tidligst fra fylte 18 år. Utgangspunktet for beregning av tjenesteansiennitet er den 1. i den måned vedkommende tiltrer.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9218" name="Picture 2" descr="Skanskasaken - ansiennitet og saksbehandling i nedbemanningsprosesser |  Finans Norge">
            <a:extLst>
              <a:ext uri="{FF2B5EF4-FFF2-40B4-BE49-F238E27FC236}">
                <a16:creationId xmlns:a16="http://schemas.microsoft.com/office/drawing/2014/main" id="{A2523C00-37E2-5901-064B-4510C8570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164" y="1394098"/>
            <a:ext cx="3058836" cy="235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9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0" y="1063435"/>
            <a:ext cx="7992819" cy="3600844"/>
          </a:xfrm>
        </p:spPr>
        <p:txBody>
          <a:bodyPr>
            <a:noAutofit/>
          </a:bodyPr>
          <a:lstStyle/>
          <a:p>
            <a:pPr>
              <a:buFont typeface="Wingdings" panose="05000000000000000000" pitchFamily="2" charset="2"/>
              <a:buChar char="ü"/>
            </a:pPr>
            <a:r>
              <a:rPr lang="nb-N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Arbeidstakere som har minst 10/16 års stillingsansiennitet i dagens lønnsrammer, og dermed ikke vil få ansiennitetsopprykk, kompenseres med innplassering på høyere lønnstrinn fra 01/05-2022</a:t>
            </a:r>
            <a:endParaRPr lang="nb-NO"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nb-N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Innplasseringen gjelder arbeidstakere som er i alternativ 3-10 i en lønnsramme og vil styres av følgende kriterier:</a:t>
            </a:r>
          </a:p>
          <a:p>
            <a:pPr lvl="0">
              <a:lnSpc>
                <a:spcPct val="107000"/>
              </a:lnSpc>
              <a:buFont typeface="Wingdings" panose="05000000000000000000" pitchFamily="2" charset="2"/>
              <a:buChar char="ü"/>
            </a:pPr>
            <a:r>
              <a:rPr lang="nb-N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Arbeidstakere i en lønnsramme og som 01.05.22 har mindre enn 2 år frem til å ha oppnådd maksimal ansiennitet i lønnsramme, gis nytt lønnstrinn tilsvarende høyeste lønnstrinn i det alternativet de er plassert.</a:t>
            </a:r>
          </a:p>
          <a:p>
            <a:pPr lvl="0">
              <a:lnSpc>
                <a:spcPct val="107000"/>
              </a:lnSpc>
              <a:buFont typeface="Wingdings" panose="05000000000000000000" pitchFamily="2" charset="2"/>
              <a:buChar char="ü"/>
            </a:pPr>
            <a:r>
              <a:rPr lang="nb-N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Arbeidstakere i en lønnsramme som 01.05.22 har mellom 2 og 10 år igjen til oppnådd maksimal ansiennitet gis en ny lønnsinnplassering som følger: </a:t>
            </a:r>
          </a:p>
          <a:p>
            <a:pPr lvl="0">
              <a:lnSpc>
                <a:spcPct val="107000"/>
              </a:lnSpc>
              <a:buFont typeface="Wingdings" panose="05000000000000000000" pitchFamily="2" charset="2"/>
              <a:buChar char="ü"/>
            </a:pPr>
            <a:r>
              <a:rPr lang="nb-N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år igjen gir 90 % av differansen mellom dagens lønnstrinn og høyeste lønnstrinn i det lønnsrammealternativet de er plassert i.</a:t>
            </a:r>
          </a:p>
          <a:p>
            <a:pPr>
              <a:buFont typeface="Wingdings" panose="05000000000000000000" pitchFamily="2" charset="2"/>
              <a:buChar char="ü"/>
            </a:pPr>
            <a:r>
              <a:rPr lang="nb-N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år gir 80 % av tilsvarende osv. ned til 10 år som gir 20% av differansen mellom dagens lønnstrinn og høyeste lønnstrinn i det lønnsrammealternativet de er plassert.</a:t>
            </a:r>
            <a:br>
              <a:rPr lang="nb-NO" sz="1400" dirty="0">
                <a:effectLst/>
                <a:latin typeface="Arial" panose="020B0604020202020204" pitchFamily="34" charset="0"/>
                <a:ea typeface="Calibri" panose="020F0502020204030204" pitchFamily="34" charset="0"/>
                <a:cs typeface="Arial" panose="020B0604020202020204" pitchFamily="34" charset="0"/>
              </a:rPr>
            </a:b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
        <p:nvSpPr>
          <p:cNvPr id="7" name="Tittel 1">
            <a:extLst>
              <a:ext uri="{FF2B5EF4-FFF2-40B4-BE49-F238E27FC236}">
                <a16:creationId xmlns:a16="http://schemas.microsoft.com/office/drawing/2014/main" id="{3487E461-3363-45F3-604B-3A25D17D09F6}"/>
              </a:ext>
            </a:extLst>
          </p:cNvPr>
          <p:cNvSpPr>
            <a:spLocks noGrp="1"/>
          </p:cNvSpPr>
          <p:nvPr>
            <p:ph type="title"/>
          </p:nvPr>
        </p:nvSpPr>
        <p:spPr>
          <a:xfrm>
            <a:off x="791999" y="206185"/>
            <a:ext cx="7560000" cy="857250"/>
          </a:xfrm>
        </p:spPr>
        <p:txBody>
          <a:bodyPr>
            <a:normAutofit/>
          </a:bodyPr>
          <a:lstStyle/>
          <a:p>
            <a:r>
              <a:rPr lang="nb-NO" sz="3200" dirty="0">
                <a:solidFill>
                  <a:srgbClr val="000000"/>
                </a:solidFill>
              </a:rPr>
              <a:t>Implementering av nytt lønnssystem</a:t>
            </a:r>
          </a:p>
        </p:txBody>
      </p:sp>
    </p:spTree>
    <p:extLst>
      <p:ext uri="{BB962C8B-B14F-4D97-AF65-F5344CB8AC3E}">
        <p14:creationId xmlns:p14="http://schemas.microsoft.com/office/powerpoint/2010/main" val="190159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Innplassering i lønnstrinn</a:t>
            </a: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034" name="Picture 10" descr="Ingen beskrivelse er tilgjengelig.">
            <a:extLst>
              <a:ext uri="{FF2B5EF4-FFF2-40B4-BE49-F238E27FC236}">
                <a16:creationId xmlns:a16="http://schemas.microsoft.com/office/drawing/2014/main" id="{D4E71F26-1964-EF14-AEEB-B3B18DF08A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937"/>
          <a:stretch/>
        </p:blipFill>
        <p:spPr bwMode="auto">
          <a:xfrm>
            <a:off x="3188648" y="77372"/>
            <a:ext cx="2779907" cy="5143500"/>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0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Ny lønn LR17 – alt 9</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499857" y="886929"/>
            <a:ext cx="7992819" cy="3804645"/>
          </a:xfrm>
        </p:spPr>
        <p:txBody>
          <a:bodyPr>
            <a:noAutofit/>
          </a:bodyPr>
          <a:lstStyle/>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ü"/>
            </a:pPr>
            <a:endParaRPr lang="nb-NO" altLang="nb-NO" sz="1400" dirty="0">
              <a:solidFill>
                <a:srgbClr val="000000"/>
              </a:solidFill>
              <a:latin typeface="Arial" panose="020B0604020202020204" pitchFamily="34" charset="0"/>
              <a:ea typeface="MS PGothic" pitchFamily="34" charset="-128"/>
              <a:cs typeface="Arial" panose="020B0604020202020204" pitchFamily="34" charset="0"/>
            </a:endParaRPr>
          </a:p>
          <a:p>
            <a:pPr lvl="1">
              <a:buFont typeface="Wingdings" panose="05000000000000000000" pitchFamily="2" charset="2"/>
              <a:buChar char="ü"/>
            </a:pPr>
            <a:endParaRPr lang="nb-NO" altLang="nb-NO" sz="1000" dirty="0">
              <a:solidFill>
                <a:srgbClr val="000000"/>
              </a:solidFill>
              <a:latin typeface="Arial" panose="020B0604020202020204" pitchFamily="34" charset="0"/>
              <a:ea typeface="MS PGothic" pitchFamily="34" charset="-128"/>
              <a:cs typeface="Arial" panose="020B0604020202020204" pitchFamily="34" charset="0"/>
            </a:endParaRPr>
          </a:p>
          <a:p>
            <a:pPr lvl="1">
              <a:buFont typeface="Wingdings" panose="05000000000000000000" pitchFamily="2" charset="2"/>
              <a:buChar char="ü"/>
            </a:pPr>
            <a:endParaRPr lang="nb-NO" altLang="nb-NO" sz="1000" dirty="0">
              <a:solidFill>
                <a:srgbClr val="000000"/>
              </a:solidFill>
              <a:latin typeface="Arial" panose="020B0604020202020204" pitchFamily="34" charset="0"/>
              <a:ea typeface="MS PGothic" pitchFamily="34" charset="-128"/>
              <a:cs typeface="Arial" panose="020B0604020202020204" pitchFamily="34" charset="0"/>
            </a:endParaRPr>
          </a:p>
          <a:p>
            <a:pPr lvl="1">
              <a:buFont typeface="Wingdings" panose="05000000000000000000" pitchFamily="2" charset="2"/>
              <a:buChar char="ü"/>
            </a:pPr>
            <a:endParaRPr lang="nb-NO" altLang="nb-NO" sz="1000" dirty="0">
              <a:solidFill>
                <a:srgbClr val="000000"/>
              </a:solidFill>
              <a:latin typeface="Arial" panose="020B0604020202020204" pitchFamily="34" charset="0"/>
              <a:ea typeface="MS PGothic" pitchFamily="34" charset="-128"/>
              <a:cs typeface="Arial" panose="020B0604020202020204" pitchFamily="34" charset="0"/>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graphicFrame>
        <p:nvGraphicFramePr>
          <p:cNvPr id="9" name="Tabell 8">
            <a:extLst>
              <a:ext uri="{FF2B5EF4-FFF2-40B4-BE49-F238E27FC236}">
                <a16:creationId xmlns:a16="http://schemas.microsoft.com/office/drawing/2014/main" id="{D1F2C194-3A10-6FAE-4FE0-885BCBE10C63}"/>
              </a:ext>
            </a:extLst>
          </p:cNvPr>
          <p:cNvGraphicFramePr>
            <a:graphicFrameLocks noGrp="1"/>
          </p:cNvGraphicFramePr>
          <p:nvPr>
            <p:extLst>
              <p:ext uri="{D42A27DB-BD31-4B8C-83A1-F6EECF244321}">
                <p14:modId xmlns:p14="http://schemas.microsoft.com/office/powerpoint/2010/main" val="501144142"/>
              </p:ext>
            </p:extLst>
          </p:nvPr>
        </p:nvGraphicFramePr>
        <p:xfrm>
          <a:off x="792000" y="1022350"/>
          <a:ext cx="7560002" cy="2348085"/>
        </p:xfrm>
        <a:graphic>
          <a:graphicData uri="http://schemas.openxmlformats.org/drawingml/2006/table">
            <a:tbl>
              <a:tblPr>
                <a:tableStyleId>{5C22544A-7EE6-4342-B048-85BDC9FD1C3A}</a:tableStyleId>
              </a:tblPr>
              <a:tblGrid>
                <a:gridCol w="1026245">
                  <a:extLst>
                    <a:ext uri="{9D8B030D-6E8A-4147-A177-3AD203B41FA5}">
                      <a16:colId xmlns:a16="http://schemas.microsoft.com/office/drawing/2014/main" val="583709077"/>
                    </a:ext>
                  </a:extLst>
                </a:gridCol>
                <a:gridCol w="1026245">
                  <a:extLst>
                    <a:ext uri="{9D8B030D-6E8A-4147-A177-3AD203B41FA5}">
                      <a16:colId xmlns:a16="http://schemas.microsoft.com/office/drawing/2014/main" val="3774249372"/>
                    </a:ext>
                  </a:extLst>
                </a:gridCol>
                <a:gridCol w="1197286">
                  <a:extLst>
                    <a:ext uri="{9D8B030D-6E8A-4147-A177-3AD203B41FA5}">
                      <a16:colId xmlns:a16="http://schemas.microsoft.com/office/drawing/2014/main" val="3244682224"/>
                    </a:ext>
                  </a:extLst>
                </a:gridCol>
                <a:gridCol w="1163076">
                  <a:extLst>
                    <a:ext uri="{9D8B030D-6E8A-4147-A177-3AD203B41FA5}">
                      <a16:colId xmlns:a16="http://schemas.microsoft.com/office/drawing/2014/main" val="31960666"/>
                    </a:ext>
                  </a:extLst>
                </a:gridCol>
                <a:gridCol w="1026245">
                  <a:extLst>
                    <a:ext uri="{9D8B030D-6E8A-4147-A177-3AD203B41FA5}">
                      <a16:colId xmlns:a16="http://schemas.microsoft.com/office/drawing/2014/main" val="1784750443"/>
                    </a:ext>
                  </a:extLst>
                </a:gridCol>
                <a:gridCol w="1026245">
                  <a:extLst>
                    <a:ext uri="{9D8B030D-6E8A-4147-A177-3AD203B41FA5}">
                      <a16:colId xmlns:a16="http://schemas.microsoft.com/office/drawing/2014/main" val="801226231"/>
                    </a:ext>
                  </a:extLst>
                </a:gridCol>
                <a:gridCol w="1094660">
                  <a:extLst>
                    <a:ext uri="{9D8B030D-6E8A-4147-A177-3AD203B41FA5}">
                      <a16:colId xmlns:a16="http://schemas.microsoft.com/office/drawing/2014/main" val="2633955379"/>
                    </a:ext>
                  </a:extLst>
                </a:gridCol>
              </a:tblGrid>
              <a:tr h="151685">
                <a:tc>
                  <a:txBody>
                    <a:bodyPr/>
                    <a:lstStyle/>
                    <a:p>
                      <a:pPr algn="l" fontAlgn="b"/>
                      <a:r>
                        <a:rPr lang="nb-NO" sz="900" u="none" strike="noStrike">
                          <a:effectLst/>
                        </a:rPr>
                        <a:t>Lønnsans.</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Prosent</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Gammel lønn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Lønnstrinn 50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Differanse</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Ny lønn</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Lønnsøkning</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980858324"/>
                  </a:ext>
                </a:extLst>
              </a:tr>
              <a:tr h="274550">
                <a:tc>
                  <a:txBody>
                    <a:bodyPr/>
                    <a:lstStyle/>
                    <a:p>
                      <a:pPr algn="r" fontAlgn="b"/>
                      <a:r>
                        <a:rPr lang="nb-NO" sz="900" u="none" strike="noStrike">
                          <a:effectLst/>
                        </a:rPr>
                        <a:t>23</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100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3911709131"/>
                  </a:ext>
                </a:extLst>
              </a:tr>
              <a:tr h="274550">
                <a:tc>
                  <a:txBody>
                    <a:bodyPr/>
                    <a:lstStyle/>
                    <a:p>
                      <a:pPr algn="r" fontAlgn="b"/>
                      <a:r>
                        <a:rPr lang="nb-NO" sz="900" u="none" strike="noStrike">
                          <a:effectLst/>
                        </a:rPr>
                        <a:t>22</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100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2570786485"/>
                  </a:ext>
                </a:extLst>
              </a:tr>
              <a:tr h="274550">
                <a:tc>
                  <a:txBody>
                    <a:bodyPr/>
                    <a:lstStyle/>
                    <a:p>
                      <a:pPr algn="r" fontAlgn="b"/>
                      <a:r>
                        <a:rPr lang="nb-NO" sz="900" u="none" strike="noStrike">
                          <a:effectLst/>
                        </a:rPr>
                        <a:t>21</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90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469 160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19 260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2156160825"/>
                  </a:ext>
                </a:extLst>
              </a:tr>
              <a:tr h="274550">
                <a:tc>
                  <a:txBody>
                    <a:bodyPr/>
                    <a:lstStyle/>
                    <a:p>
                      <a:pPr algn="r" fontAlgn="b"/>
                      <a:r>
                        <a:rPr lang="nb-NO" sz="900" u="none" strike="noStrike">
                          <a:effectLst/>
                        </a:rPr>
                        <a:t>20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80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467 020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17 120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68132198"/>
                  </a:ext>
                </a:extLst>
              </a:tr>
              <a:tr h="274550">
                <a:tc>
                  <a:txBody>
                    <a:bodyPr/>
                    <a:lstStyle/>
                    <a:p>
                      <a:pPr algn="r" fontAlgn="b"/>
                      <a:r>
                        <a:rPr lang="nb-NO" sz="900" u="none" strike="noStrike">
                          <a:effectLst/>
                        </a:rPr>
                        <a:t>19</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70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464 880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14 980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399467164"/>
                  </a:ext>
                </a:extLst>
              </a:tr>
              <a:tr h="274550">
                <a:tc>
                  <a:txBody>
                    <a:bodyPr/>
                    <a:lstStyle/>
                    <a:p>
                      <a:pPr algn="r" fontAlgn="b"/>
                      <a:r>
                        <a:rPr lang="nb-NO" sz="900" u="none" strike="noStrike">
                          <a:effectLst/>
                        </a:rPr>
                        <a:t>18</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60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462 740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12 840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2535930354"/>
                  </a:ext>
                </a:extLst>
              </a:tr>
              <a:tr h="274550">
                <a:tc>
                  <a:txBody>
                    <a:bodyPr/>
                    <a:lstStyle/>
                    <a:p>
                      <a:pPr algn="r" fontAlgn="b"/>
                      <a:r>
                        <a:rPr lang="nb-NO" sz="900" u="none" strike="noStrike">
                          <a:effectLst/>
                        </a:rPr>
                        <a:t>17</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50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460 600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10 700 </a:t>
                      </a:r>
                      <a:endParaRPr lang="nb-NO" sz="900" b="0" i="0" u="none" strike="noStrike">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1410258387"/>
                  </a:ext>
                </a:extLst>
              </a:tr>
              <a:tr h="274550">
                <a:tc>
                  <a:txBody>
                    <a:bodyPr/>
                    <a:lstStyle/>
                    <a:p>
                      <a:pPr algn="r" fontAlgn="b"/>
                      <a:r>
                        <a:rPr lang="nb-NO" sz="900" u="none" strike="noStrike">
                          <a:effectLst/>
                        </a:rPr>
                        <a:t>16</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r" fontAlgn="b"/>
                      <a:r>
                        <a:rPr lang="nb-NO" sz="900" u="none" strike="noStrike">
                          <a:effectLst/>
                        </a:rPr>
                        <a:t>40</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449 900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471 300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21 400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a:effectLst/>
                        </a:rPr>
                        <a:t>         458 460 </a:t>
                      </a:r>
                      <a:endParaRPr lang="nb-NO" sz="900" b="0" i="0" u="none" strike="noStrike">
                        <a:solidFill>
                          <a:srgbClr val="000000"/>
                        </a:solidFill>
                        <a:effectLst/>
                        <a:latin typeface="Calibri" panose="020F0502020204030204" pitchFamily="34" charset="0"/>
                      </a:endParaRPr>
                    </a:p>
                  </a:txBody>
                  <a:tcPr marL="7584" marR="7584" marT="7584" marB="0" anchor="b"/>
                </a:tc>
                <a:tc>
                  <a:txBody>
                    <a:bodyPr/>
                    <a:lstStyle/>
                    <a:p>
                      <a:pPr algn="l" fontAlgn="b"/>
                      <a:r>
                        <a:rPr lang="nb-NO" sz="900" u="none" strike="noStrike" dirty="0">
                          <a:effectLst/>
                        </a:rPr>
                        <a:t>               8 560 </a:t>
                      </a:r>
                      <a:endParaRPr lang="nb-NO" sz="900" b="0" i="0" u="none" strike="noStrike" dirty="0">
                        <a:solidFill>
                          <a:srgbClr val="000000"/>
                        </a:solidFill>
                        <a:effectLst/>
                        <a:latin typeface="Calibri" panose="020F0502020204030204" pitchFamily="34" charset="0"/>
                      </a:endParaRPr>
                    </a:p>
                  </a:txBody>
                  <a:tcPr marL="7584" marR="7584" marT="7584" marB="0" anchor="b"/>
                </a:tc>
                <a:extLst>
                  <a:ext uri="{0D108BD9-81ED-4DB2-BD59-A6C34878D82A}">
                    <a16:rowId xmlns:a16="http://schemas.microsoft.com/office/drawing/2014/main" val="3712295700"/>
                  </a:ext>
                </a:extLst>
              </a:tr>
            </a:tbl>
          </a:graphicData>
        </a:graphic>
      </p:graphicFrame>
    </p:spTree>
    <p:extLst>
      <p:ext uri="{BB962C8B-B14F-4D97-AF65-F5344CB8AC3E}">
        <p14:creationId xmlns:p14="http://schemas.microsoft.com/office/powerpoint/2010/main" val="83808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A. Generelle regler</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a:buFont typeface="+mj-lt"/>
              <a:buAutoNum type="arabicPeriod"/>
            </a:pPr>
            <a:r>
              <a:rPr lang="nb-NO" sz="1600" b="0" i="0" u="none" strike="noStrike" baseline="0" dirty="0">
                <a:solidFill>
                  <a:srgbClr val="000000"/>
                </a:solidFill>
                <a:latin typeface="Arial" panose="020B0604020202020204" pitchFamily="34" charset="0"/>
              </a:rPr>
              <a:t>All militærtjeneste, polititjeneste, sivilforsvarstjeneste og siviltjeneste godskrives fullt ut. </a:t>
            </a:r>
          </a:p>
          <a:p>
            <a:pPr>
              <a:buFont typeface="+mj-lt"/>
              <a:buAutoNum type="arabicPeriod"/>
            </a:pPr>
            <a:r>
              <a:rPr lang="nb-NO" sz="1600" b="0" i="0" u="none" strike="noStrike" baseline="0" dirty="0">
                <a:solidFill>
                  <a:srgbClr val="000000"/>
                </a:solidFill>
                <a:latin typeface="Arial" panose="020B0604020202020204" pitchFamily="34" charset="0"/>
              </a:rPr>
              <a:t>Omsorgsarbeid godskrives med inntil 3 år. </a:t>
            </a:r>
          </a:p>
          <a:p>
            <a:pPr>
              <a:buFont typeface="+mj-lt"/>
              <a:buAutoNum type="arabicPeriod"/>
            </a:pPr>
            <a:r>
              <a:rPr lang="nb-NO" sz="1600" b="0" i="0" u="none" strike="noStrike" baseline="0" dirty="0">
                <a:solidFill>
                  <a:srgbClr val="000000"/>
                </a:solidFill>
                <a:latin typeface="Arial" panose="020B0604020202020204" pitchFamily="34" charset="0"/>
              </a:rPr>
              <a:t>All yrkespraksis av mer enn 3 måneders sammenhengende varighet godskrives fullt ut. Tidligere relevant yrkespraksis skal likevel medregnes, når yrkespraksisen er opparbeidet i et yrke hvor kortere arbeidsoppdrag er vanlig. </a:t>
            </a:r>
          </a:p>
          <a:p>
            <a:pPr>
              <a:buFont typeface="+mj-lt"/>
              <a:buAutoNum type="arabicPeriod"/>
            </a:pPr>
            <a:r>
              <a:rPr lang="nb-NO" sz="1600" b="1" i="0" u="none" strike="noStrike" baseline="0" dirty="0">
                <a:solidFill>
                  <a:srgbClr val="000000"/>
                </a:solidFill>
                <a:latin typeface="Arial" panose="020B0604020202020204" pitchFamily="34" charset="0"/>
              </a:rPr>
              <a:t>Personer med gyldig arbeids- og oppholdstillatelse som kan dokumentere </a:t>
            </a:r>
            <a:r>
              <a:rPr lang="nb-NO" sz="1600" b="1" i="0" u="none" strike="noStrike" baseline="0" dirty="0" err="1">
                <a:solidFill>
                  <a:srgbClr val="000000"/>
                </a:solidFill>
                <a:latin typeface="Arial" panose="020B0604020202020204" pitchFamily="34" charset="0"/>
              </a:rPr>
              <a:t>flyktningestatus</a:t>
            </a:r>
            <a:r>
              <a:rPr lang="nb-NO" sz="1600" b="1" i="0" u="none" strike="noStrike" baseline="0" dirty="0">
                <a:solidFill>
                  <a:srgbClr val="000000"/>
                </a:solidFill>
                <a:latin typeface="Arial" panose="020B0604020202020204" pitchFamily="34" charset="0"/>
              </a:rPr>
              <a:t> i henhold til myndighetenes definisjon og som ikke kan dokumentere yrkespraksis, kan godskrives inntil 6 år for udokumentert praksis etter fylte 30 år ved lønnsfastsettelse i stillingen. </a:t>
            </a:r>
            <a:endParaRPr lang="nb-NO" sz="1600" b="0" i="0" u="none" strike="noStrike" baseline="0" dirty="0">
              <a:solidFill>
                <a:srgbClr val="000000"/>
              </a:solidFill>
              <a:latin typeface="Arial" panose="020B0604020202020204" pitchFamily="34" charset="0"/>
            </a:endParaRPr>
          </a:p>
          <a:p>
            <a:pPr marL="0" indent="0">
              <a:buNone/>
            </a:pPr>
            <a:r>
              <a:rPr lang="nb-NO" sz="1600" b="1" i="0" u="none" strike="noStrike" baseline="0" dirty="0">
                <a:solidFill>
                  <a:srgbClr val="000000"/>
                </a:solidFill>
                <a:latin typeface="Arial" panose="020B0604020202020204" pitchFamily="34" charset="0"/>
              </a:rPr>
              <a:t>Tjeneste, arbeid og praksis som nevnt i nr. 1, 2 og 3 godskrives slik at dersom man samlet når ett år godskrives ett lønnstrinn ved ansettelse. Videre godskrives ett lønnstrinn for hvert andre år.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2413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B. Spesielle regler</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marL="0" indent="0">
              <a:buNone/>
            </a:pPr>
            <a:r>
              <a:rPr lang="nb-NO" sz="1800" b="0" i="0" u="none" strike="noStrike" baseline="0" dirty="0">
                <a:solidFill>
                  <a:srgbClr val="000000"/>
                </a:solidFill>
                <a:latin typeface="Arial" panose="020B0604020202020204" pitchFamily="34" charset="0"/>
              </a:rPr>
              <a:t>Stillingene vil i tillegg til de generelle godskrivingsreglene i pkt. A kunne være omfattet av de spesielle godskrivingsregler nedenfor. Det fremgår av den enkelte lønnsplan hvilke stillinger dette gjelder. Ved vurdering om godskrivingsregel nr. 1 eller 2 nedenfor skal komme til anvendelse, legges den høyeste utdanning (grad) arbeidstakeren har ved ansettelse i stillingen til grunn. </a:t>
            </a:r>
          </a:p>
          <a:p>
            <a:pPr>
              <a:buFont typeface="+mj-lt"/>
              <a:buAutoNum type="arabicPeriod"/>
            </a:pPr>
            <a:r>
              <a:rPr lang="nb-NO" sz="1800" b="0" i="0" u="none" strike="noStrike" baseline="0" dirty="0">
                <a:solidFill>
                  <a:srgbClr val="000000"/>
                </a:solidFill>
                <a:latin typeface="Arial" panose="020B0604020202020204" pitchFamily="34" charset="0"/>
              </a:rPr>
              <a:t>Ved ansettelse innplasseres arbeidstaker med høyere akademisk utdanning i </a:t>
            </a:r>
            <a:r>
              <a:rPr lang="nb-NO" sz="1800" b="0" i="0" u="none" strike="noStrike" baseline="0" dirty="0" err="1">
                <a:solidFill>
                  <a:srgbClr val="000000"/>
                </a:solidFill>
                <a:latin typeface="Arial" panose="020B0604020202020204" pitchFamily="34" charset="0"/>
              </a:rPr>
              <a:t>ltr</a:t>
            </a:r>
            <a:r>
              <a:rPr lang="nb-NO" sz="1800" b="0" i="0" u="none" strike="noStrike" baseline="0" dirty="0">
                <a:solidFill>
                  <a:srgbClr val="000000"/>
                </a:solidFill>
                <a:latin typeface="Arial" panose="020B0604020202020204" pitchFamily="34" charset="0"/>
              </a:rPr>
              <a:t>. 51. </a:t>
            </a:r>
          </a:p>
          <a:p>
            <a:pPr>
              <a:buFont typeface="+mj-lt"/>
              <a:buAutoNum type="arabicPeriod"/>
            </a:pPr>
            <a:r>
              <a:rPr lang="nb-NO" sz="1800" b="0" i="0" u="none" strike="noStrike" baseline="0" dirty="0">
                <a:solidFill>
                  <a:srgbClr val="000000"/>
                </a:solidFill>
                <a:latin typeface="Arial" panose="020B0604020202020204" pitchFamily="34" charset="0"/>
              </a:rPr>
              <a:t>Ved ansettelse godskrives 3 år av utdanningstiden som bachelor eller tilsvarende. </a:t>
            </a:r>
            <a:r>
              <a:rPr lang="nb-NO" sz="1800" b="1" i="0" u="none" strike="noStrike" baseline="0" dirty="0">
                <a:solidFill>
                  <a:srgbClr val="000000"/>
                </a:solidFill>
                <a:latin typeface="Arial" panose="020B0604020202020204" pitchFamily="34" charset="0"/>
              </a:rPr>
              <a:t>Denne godskrivingen kommer i tillegg til godskrivingen etter pkt. A, og beregnes sammen med denne.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166968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 7 Arbeidstid</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marL="0" indent="0">
              <a:buNone/>
            </a:pPr>
            <a:r>
              <a:rPr lang="nb-NO" sz="1800" b="1" i="0" u="none" strike="noStrike" baseline="0" dirty="0">
                <a:solidFill>
                  <a:srgbClr val="000000"/>
                </a:solidFill>
                <a:latin typeface="Arial" panose="020B0604020202020204" pitchFamily="34" charset="0"/>
              </a:rPr>
              <a:t>Ansatte som arbeider skift/turnus skal i arbeidstidsplanleggingen sikres forutsigbarhet for når de skal ha fri i helger og når de har sine friperioder (ukentlig hvile). </a:t>
            </a:r>
          </a:p>
          <a:p>
            <a:pPr marL="0" indent="0">
              <a:buNone/>
            </a:pP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0246" name="Picture 6" descr="Det handlar om frihet">
            <a:extLst>
              <a:ext uri="{FF2B5EF4-FFF2-40B4-BE49-F238E27FC236}">
                <a16:creationId xmlns:a16="http://schemas.microsoft.com/office/drawing/2014/main" id="{3A882589-2216-5077-FBF7-5A015E127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28" y="2063298"/>
            <a:ext cx="4363418" cy="245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4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 13 Overtid</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marL="0" indent="0">
              <a:buNone/>
            </a:pPr>
            <a:r>
              <a:rPr lang="nb-NO" sz="1800" b="1" i="0" u="none" strike="noStrike" baseline="0" dirty="0">
                <a:solidFill>
                  <a:srgbClr val="000000"/>
                </a:solidFill>
                <a:latin typeface="Arial" panose="020B0604020202020204" pitchFamily="34" charset="0"/>
              </a:rPr>
              <a:t>Overtidsarbeid som direkte etterfølger nattarbeid, kompenseres med forhøyet overtids-godtgjørelse.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1266" name="Picture 2" descr="Arbeidstid, mertid og overtid (Nettkurs) - ledernytt.no">
            <a:extLst>
              <a:ext uri="{FF2B5EF4-FFF2-40B4-BE49-F238E27FC236}">
                <a16:creationId xmlns:a16="http://schemas.microsoft.com/office/drawing/2014/main" id="{06E10478-9B72-ED2C-0F39-6CA4C8D6C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41" y="1920685"/>
            <a:ext cx="4723002" cy="24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6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fontScale="90000"/>
          </a:bodyPr>
          <a:lstStyle/>
          <a:p>
            <a:r>
              <a:rPr lang="nb-NO" sz="3200" dirty="0">
                <a:solidFill>
                  <a:srgbClr val="000000"/>
                </a:solidFill>
              </a:rPr>
              <a:t>§ 20 Omsorg for barn og pleie av nærstående i hjemmet</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a:buFont typeface="+mj-lt"/>
              <a:buAutoNum type="arabicPeriod"/>
            </a:pPr>
            <a:r>
              <a:rPr lang="nb-NO" sz="1600" b="0" i="0" u="none" strike="noStrike" baseline="0" dirty="0">
                <a:solidFill>
                  <a:srgbClr val="000000"/>
                </a:solidFill>
                <a:latin typeface="Arial" panose="020B0604020202020204" pitchFamily="34" charset="0"/>
              </a:rPr>
              <a:t>En arbeidstaker som har omsorg for </a:t>
            </a:r>
            <a:r>
              <a:rPr lang="nb-NO" sz="1600" b="1" i="0" u="none" strike="noStrike" baseline="0" dirty="0">
                <a:solidFill>
                  <a:srgbClr val="000000"/>
                </a:solidFill>
                <a:latin typeface="Arial" panose="020B0604020202020204" pitchFamily="34" charset="0"/>
              </a:rPr>
              <a:t>ett </a:t>
            </a:r>
            <a:r>
              <a:rPr lang="nb-NO" sz="1600" b="0" i="0" u="none" strike="noStrike" baseline="0" dirty="0">
                <a:solidFill>
                  <a:srgbClr val="000000"/>
                </a:solidFill>
                <a:latin typeface="Arial" panose="020B0604020202020204" pitchFamily="34" charset="0"/>
              </a:rPr>
              <a:t>barn til og med 12 år, har rett til inntil 10 dager permisjon med lønn pr. kalenderår for nødvendig tilsyn med barnet når det er sykt, eller dersom den som har det daglige tilsynet med barnet er syk. </a:t>
            </a:r>
            <a:r>
              <a:rPr lang="nb-NO" sz="1600" b="1" i="0" u="none" strike="noStrike" baseline="0" dirty="0">
                <a:solidFill>
                  <a:srgbClr val="000000"/>
                </a:solidFill>
                <a:latin typeface="Arial" panose="020B0604020202020204" pitchFamily="34" charset="0"/>
              </a:rPr>
              <a:t>Arbeidstaker har rett til inntil 12 dager dersom vedkommende har omsorg for to barn, og inntil 15 dager dersom vedkommende har omsorg for tre eller flere barn. </a:t>
            </a:r>
            <a:r>
              <a:rPr lang="nb-NO" sz="1600" b="0" i="0" u="none" strike="noStrike" baseline="0" dirty="0">
                <a:solidFill>
                  <a:srgbClr val="000000"/>
                </a:solidFill>
                <a:latin typeface="Arial" panose="020B0604020202020204" pitchFamily="34" charset="0"/>
              </a:rPr>
              <a:t>Er arbeidstakeren alene om omsorgen for barnet, har vedkommende rett til inntil 20 dager, </a:t>
            </a:r>
            <a:r>
              <a:rPr lang="nb-NO" sz="1600" b="1" i="0" u="none" strike="noStrike" baseline="0" dirty="0">
                <a:solidFill>
                  <a:srgbClr val="000000"/>
                </a:solidFill>
                <a:latin typeface="Arial" panose="020B0604020202020204" pitchFamily="34" charset="0"/>
              </a:rPr>
              <a:t>inntil 24 dager dersom vedkommende har omsorg for to barn og inntil </a:t>
            </a:r>
            <a:r>
              <a:rPr lang="nb-NO" sz="1600" b="0" i="0" u="none" strike="noStrike" baseline="0" dirty="0">
                <a:solidFill>
                  <a:srgbClr val="000000"/>
                </a:solidFill>
                <a:latin typeface="Arial" panose="020B0604020202020204" pitchFamily="34" charset="0"/>
              </a:rPr>
              <a:t>30 dager dersom vedkommende har omsorg for tre eller flere barn permisjon med lønn pr. kalenderår. Samme regler gjelder dersom det er to om omsorgen, men en av dem er langvarig avskåret fra tilsynet med barnet på grunn av internasjonal tjeneste, </a:t>
            </a:r>
            <a:r>
              <a:rPr lang="nb-NO" sz="1600" b="1" i="0" u="none" strike="noStrike" baseline="0" dirty="0">
                <a:solidFill>
                  <a:srgbClr val="000000"/>
                </a:solidFill>
                <a:latin typeface="Arial" panose="020B0604020202020204" pitchFamily="34" charset="0"/>
              </a:rPr>
              <a:t>internasjonale operasjoner, </a:t>
            </a:r>
            <a:r>
              <a:rPr lang="nb-NO" sz="1600" b="0" i="0" u="none" strike="noStrike" baseline="0" dirty="0">
                <a:solidFill>
                  <a:srgbClr val="000000"/>
                </a:solidFill>
                <a:latin typeface="Arial" panose="020B0604020202020204" pitchFamily="34" charset="0"/>
              </a:rPr>
              <a:t>egen funksjonsnedsettelse, innleggelse i helseinstitusjon som langtidspasient eller tilsvarende forhold.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202135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1798539-9DFF-42D6-9FC0-A78F006F272F}"/>
              </a:ext>
            </a:extLst>
          </p:cNvPr>
          <p:cNvSpPr>
            <a:spLocks noGrp="1"/>
          </p:cNvSpPr>
          <p:nvPr>
            <p:ph type="title"/>
          </p:nvPr>
        </p:nvSpPr>
        <p:spPr>
          <a:xfrm>
            <a:off x="792000" y="187547"/>
            <a:ext cx="7560000" cy="857250"/>
          </a:xfrm>
        </p:spPr>
        <p:txBody>
          <a:bodyPr>
            <a:normAutofit/>
          </a:bodyPr>
          <a:lstStyle/>
          <a:p>
            <a:r>
              <a:rPr lang="nb-NO" sz="3200" dirty="0">
                <a:solidFill>
                  <a:srgbClr val="000000"/>
                </a:solidFill>
              </a:rPr>
              <a:t>Lønnsoppgjøret 2022</a:t>
            </a:r>
          </a:p>
        </p:txBody>
      </p:sp>
      <p:sp>
        <p:nvSpPr>
          <p:cNvPr id="7" name="Plassholder for innhold 6">
            <a:extLst>
              <a:ext uri="{FF2B5EF4-FFF2-40B4-BE49-F238E27FC236}">
                <a16:creationId xmlns:a16="http://schemas.microsoft.com/office/drawing/2014/main" id="{2DBC623D-AB8E-4EC8-BA0A-69D0E63E3AEC}"/>
              </a:ext>
            </a:extLst>
          </p:cNvPr>
          <p:cNvSpPr>
            <a:spLocks noGrp="1"/>
          </p:cNvSpPr>
          <p:nvPr>
            <p:ph idx="1"/>
          </p:nvPr>
        </p:nvSpPr>
        <p:spPr>
          <a:xfrm>
            <a:off x="645952" y="1062156"/>
            <a:ext cx="7784984" cy="2897290"/>
          </a:xfrm>
        </p:spPr>
        <p:txBody>
          <a:bodyPr>
            <a:noAutofit/>
          </a:bodyPr>
          <a:lstStyle/>
          <a:p>
            <a:pPr>
              <a:buClr>
                <a:schemeClr val="accent3"/>
              </a:buClr>
              <a:buFont typeface="Wingdings" panose="05000000000000000000" pitchFamily="2" charset="2"/>
              <a:buChar char="ü"/>
            </a:pPr>
            <a:r>
              <a:rPr lang="nb-NO" sz="1800" b="0" i="0" u="none" strike="noStrike" baseline="0" dirty="0">
                <a:solidFill>
                  <a:srgbClr val="000000"/>
                </a:solidFill>
                <a:latin typeface="Arial" panose="020B0604020202020204" pitchFamily="34" charset="0"/>
                <a:cs typeface="Arial" panose="020B0604020202020204" pitchFamily="34" charset="0"/>
              </a:rPr>
              <a:t>Hovedtariffavtalen i staten 1. mai 2022 – 30. april 2024</a:t>
            </a:r>
          </a:p>
          <a:p>
            <a:pPr>
              <a:buClr>
                <a:schemeClr val="accent3"/>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Rammen for oppgjøret er 3,84 %. Frontfaget fikk 3,7%.</a:t>
            </a:r>
          </a:p>
          <a:p>
            <a:pPr>
              <a:buClr>
                <a:schemeClr val="accent3"/>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1,5% overheng fra 2021, glidning for 2022 beregnet til 0,4%.</a:t>
            </a:r>
          </a:p>
          <a:p>
            <a:pPr>
              <a:buClr>
                <a:schemeClr val="accent3"/>
              </a:buClr>
              <a:buFont typeface="Wingdings" panose="05000000000000000000" pitchFamily="2" charset="2"/>
              <a:buChar char="ü"/>
            </a:pPr>
            <a:r>
              <a:rPr lang="nb-NO" sz="1800" b="0" i="0" u="none" strike="noStrike" baseline="0" dirty="0">
                <a:solidFill>
                  <a:srgbClr val="000000"/>
                </a:solidFill>
                <a:latin typeface="Arial" panose="020B0604020202020204" pitchFamily="34" charset="0"/>
                <a:cs typeface="Arial" panose="020B0604020202020204" pitchFamily="34" charset="0"/>
              </a:rPr>
              <a:t>I avtalene med LO Stat og YS Stat er fordelingen 70% sentralt og 30% lokalt. Begge med virkning fra 1. mai 2021.</a:t>
            </a:r>
            <a:endParaRPr lang="nb-NO" sz="1800" u="none" strike="noStrike" baseline="0" dirty="0">
              <a:solidFill>
                <a:srgbClr val="000000"/>
              </a:solidFill>
              <a:latin typeface="Arial" panose="020B0604020202020204" pitchFamily="34" charset="0"/>
              <a:cs typeface="Arial" panose="020B0604020202020204" pitchFamily="34" charset="0"/>
            </a:endParaRPr>
          </a:p>
          <a:p>
            <a:pPr>
              <a:buClr>
                <a:schemeClr val="accent3"/>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0,85% til lokale forhandlinger med virkning 1. mai. Forhandlingene skal være avsluttet innen 31. oktober.</a:t>
            </a:r>
          </a:p>
          <a:p>
            <a:pPr marL="0" indent="0">
              <a:buClr>
                <a:schemeClr val="accent3"/>
              </a:buClr>
              <a:buNone/>
            </a:pPr>
            <a:endParaRPr lang="nb-NO" sz="1800" dirty="0">
              <a:solidFill>
                <a:srgbClr val="000000"/>
              </a:solidFill>
              <a:latin typeface="Arial" panose="020B0604020202020204" pitchFamily="34" charset="0"/>
              <a:cs typeface="Arial" panose="020B0604020202020204" pitchFamily="34" charset="0"/>
            </a:endParaRPr>
          </a:p>
          <a:p>
            <a:pPr>
              <a:buClr>
                <a:schemeClr val="accent3"/>
              </a:buClr>
              <a:buFont typeface="Wingdings" panose="05000000000000000000" pitchFamily="2" charset="2"/>
              <a:buChar char="ü"/>
            </a:pPr>
            <a:endParaRPr lang="nb-NO" sz="1800" dirty="0">
              <a:solidFill>
                <a:srgbClr val="000000"/>
              </a:solidFill>
              <a:latin typeface="Arial" panose="020B0604020202020204" pitchFamily="34" charset="0"/>
              <a:cs typeface="Arial" panose="020B0604020202020204" pitchFamily="34" charset="0"/>
            </a:endParaRPr>
          </a:p>
        </p:txBody>
      </p:sp>
      <p:pic>
        <p:nvPicPr>
          <p:cNvPr id="5" name="Bilde 4">
            <a:extLst>
              <a:ext uri="{FF2B5EF4-FFF2-40B4-BE49-F238E27FC236}">
                <a16:creationId xmlns:a16="http://schemas.microsoft.com/office/drawing/2014/main" id="{2DBB0FFF-A414-4C4C-807C-76838126942C}"/>
              </a:ext>
            </a:extLst>
          </p:cNvPr>
          <p:cNvPicPr>
            <a:picLocks noChangeAspect="1"/>
          </p:cNvPicPr>
          <p:nvPr/>
        </p:nvPicPr>
        <p:blipFill>
          <a:blip r:embed="rId2"/>
          <a:stretch>
            <a:fillRect/>
          </a:stretch>
        </p:blipFill>
        <p:spPr>
          <a:xfrm>
            <a:off x="1101184" y="4871043"/>
            <a:ext cx="844493" cy="275072"/>
          </a:xfrm>
          <a:prstGeom prst="rect">
            <a:avLst/>
          </a:prstGeom>
        </p:spPr>
      </p:pic>
      <p:graphicFrame>
        <p:nvGraphicFramePr>
          <p:cNvPr id="3" name="Tabell 2">
            <a:extLst>
              <a:ext uri="{FF2B5EF4-FFF2-40B4-BE49-F238E27FC236}">
                <a16:creationId xmlns:a16="http://schemas.microsoft.com/office/drawing/2014/main" id="{BA85845D-2630-B13A-F3C9-03A34A656491}"/>
              </a:ext>
            </a:extLst>
          </p:cNvPr>
          <p:cNvGraphicFramePr>
            <a:graphicFrameLocks noGrp="1"/>
          </p:cNvGraphicFramePr>
          <p:nvPr>
            <p:extLst>
              <p:ext uri="{D42A27DB-BD31-4B8C-83A1-F6EECF244321}">
                <p14:modId xmlns:p14="http://schemas.microsoft.com/office/powerpoint/2010/main" val="4111885817"/>
              </p:ext>
            </p:extLst>
          </p:nvPr>
        </p:nvGraphicFramePr>
        <p:xfrm>
          <a:off x="5010790" y="3399245"/>
          <a:ext cx="3098800" cy="1016000"/>
        </p:xfrm>
        <a:graphic>
          <a:graphicData uri="http://schemas.openxmlformats.org/drawingml/2006/table">
            <a:tbl>
              <a:tblPr>
                <a:tableStyleId>{5C22544A-7EE6-4342-B048-85BDC9FD1C3A}</a:tableStyleId>
              </a:tblPr>
              <a:tblGrid>
                <a:gridCol w="1993900">
                  <a:extLst>
                    <a:ext uri="{9D8B030D-6E8A-4147-A177-3AD203B41FA5}">
                      <a16:colId xmlns:a16="http://schemas.microsoft.com/office/drawing/2014/main" val="2396741714"/>
                    </a:ext>
                  </a:extLst>
                </a:gridCol>
                <a:gridCol w="1104900">
                  <a:extLst>
                    <a:ext uri="{9D8B030D-6E8A-4147-A177-3AD203B41FA5}">
                      <a16:colId xmlns:a16="http://schemas.microsoft.com/office/drawing/2014/main" val="1592643915"/>
                    </a:ext>
                  </a:extLst>
                </a:gridCol>
              </a:tblGrid>
              <a:tr h="254000">
                <a:tc>
                  <a:txBody>
                    <a:bodyPr/>
                    <a:lstStyle/>
                    <a:p>
                      <a:pPr algn="l" fontAlgn="b"/>
                      <a:r>
                        <a:rPr lang="nb-NO" sz="1600" u="none" strike="noStrike" dirty="0">
                          <a:effectLst/>
                        </a:rPr>
                        <a:t>Ramme for oppgjøret</a:t>
                      </a:r>
                      <a:endParaRPr lang="nb-N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nb-NO" sz="1600" u="none" strike="noStrike">
                          <a:effectLst/>
                        </a:rPr>
                        <a:t>3,84 %</a:t>
                      </a:r>
                      <a:endParaRPr lang="nb-N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00665060"/>
                  </a:ext>
                </a:extLst>
              </a:tr>
              <a:tr h="254000">
                <a:tc>
                  <a:txBody>
                    <a:bodyPr/>
                    <a:lstStyle/>
                    <a:p>
                      <a:pPr algn="l" fontAlgn="b"/>
                      <a:r>
                        <a:rPr lang="nb-NO" sz="1600" u="none" strike="noStrike">
                          <a:effectLst/>
                        </a:rPr>
                        <a:t>Overheng</a:t>
                      </a:r>
                      <a:endParaRPr lang="nb-N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nb-NO" sz="1600" u="none" strike="noStrike">
                          <a:effectLst/>
                        </a:rPr>
                        <a:t>1,50 %</a:t>
                      </a:r>
                      <a:endParaRPr lang="nb-N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96290173"/>
                  </a:ext>
                </a:extLst>
              </a:tr>
              <a:tr h="254000">
                <a:tc>
                  <a:txBody>
                    <a:bodyPr/>
                    <a:lstStyle/>
                    <a:p>
                      <a:pPr algn="l" fontAlgn="b"/>
                      <a:r>
                        <a:rPr lang="nb-NO" sz="1600" u="none" strike="noStrike">
                          <a:effectLst/>
                        </a:rPr>
                        <a:t>Glidning</a:t>
                      </a:r>
                      <a:endParaRPr lang="nb-N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nb-NO" sz="1600" u="none" strike="noStrike">
                          <a:effectLst/>
                        </a:rPr>
                        <a:t>0,40 %</a:t>
                      </a:r>
                      <a:endParaRPr lang="nb-N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66356209"/>
                  </a:ext>
                </a:extLst>
              </a:tr>
              <a:tr h="254000">
                <a:tc>
                  <a:txBody>
                    <a:bodyPr/>
                    <a:lstStyle/>
                    <a:p>
                      <a:pPr algn="l" fontAlgn="b"/>
                      <a:r>
                        <a:rPr lang="nb-NO" sz="1600" u="none" strike="noStrike">
                          <a:effectLst/>
                        </a:rPr>
                        <a:t>Tarifftillegg</a:t>
                      </a:r>
                      <a:endParaRPr lang="nb-N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nb-NO" sz="1600" u="none" strike="noStrike" dirty="0">
                          <a:effectLst/>
                        </a:rPr>
                        <a:t>1,94 %</a:t>
                      </a:r>
                      <a:endParaRPr lang="nb-N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05834914"/>
                  </a:ext>
                </a:extLst>
              </a:tr>
            </a:tbl>
          </a:graphicData>
        </a:graphic>
      </p:graphicFrame>
    </p:spTree>
    <p:extLst>
      <p:ext uri="{BB962C8B-B14F-4D97-AF65-F5344CB8AC3E}">
        <p14:creationId xmlns:p14="http://schemas.microsoft.com/office/powerpoint/2010/main" val="108183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fontScale="90000"/>
          </a:bodyPr>
          <a:lstStyle/>
          <a:p>
            <a:r>
              <a:rPr lang="nb-NO" sz="3200" dirty="0">
                <a:solidFill>
                  <a:srgbClr val="000000"/>
                </a:solidFill>
              </a:rPr>
              <a:t>§ 23 Ytelser ved dødsfall - Gruppelivsordning</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a:buFont typeface="+mj-lt"/>
              <a:buAutoNum type="arabicPeriod" startAt="2"/>
            </a:pPr>
            <a:r>
              <a:rPr lang="nb-NO" sz="1800" b="0" i="0" u="none" strike="noStrike" baseline="0" dirty="0">
                <a:solidFill>
                  <a:srgbClr val="000000"/>
                </a:solidFill>
                <a:latin typeface="Arial" panose="020B0604020202020204" pitchFamily="34" charset="0"/>
              </a:rPr>
              <a:t>2. Når en arbeidstaker dør, utbetales de etterlatte et engangsbeløp som fastsettes slik (G = grunnbeløpet i folketrygden): </a:t>
            </a:r>
          </a:p>
          <a:p>
            <a:pPr marL="0" indent="0">
              <a:buNone/>
            </a:pPr>
            <a:r>
              <a:rPr lang="nb-NO" sz="1800" b="0" i="0" u="none" strike="noStrike" baseline="0" dirty="0">
                <a:solidFill>
                  <a:srgbClr val="000000"/>
                </a:solidFill>
                <a:latin typeface="Arial" panose="020B0604020202020204" pitchFamily="34" charset="0"/>
              </a:rPr>
              <a:t>	A. Ektefelle, registrert partner eller samboer: 14 G. </a:t>
            </a:r>
          </a:p>
          <a:p>
            <a:pPr marL="0" indent="0">
              <a:buNone/>
            </a:pPr>
            <a:r>
              <a:rPr lang="nb-NO" sz="1800" b="0" i="0" u="none" strike="noStrike" baseline="0" dirty="0">
                <a:solidFill>
                  <a:srgbClr val="000000"/>
                </a:solidFill>
                <a:latin typeface="Arial" panose="020B0604020202020204" pitchFamily="34" charset="0"/>
              </a:rPr>
              <a:t>	B. Hvert barn under 25 år: </a:t>
            </a:r>
            <a:r>
              <a:rPr lang="nb-NO" sz="1800" b="1" i="0" u="none" strike="noStrike" baseline="0" dirty="0">
                <a:solidFill>
                  <a:srgbClr val="000000"/>
                </a:solidFill>
                <a:latin typeface="Arial" panose="020B0604020202020204" pitchFamily="34" charset="0"/>
              </a:rPr>
              <a:t>5 </a:t>
            </a:r>
            <a:r>
              <a:rPr lang="nb-NO" sz="1800" b="0" i="0" u="none" strike="noStrike" baseline="0" dirty="0">
                <a:solidFill>
                  <a:srgbClr val="000000"/>
                </a:solidFill>
                <a:latin typeface="Arial" panose="020B0604020202020204" pitchFamily="34" charset="0"/>
              </a:rPr>
              <a:t>G. </a:t>
            </a:r>
          </a:p>
          <a:p>
            <a:pPr marL="0" indent="0">
              <a:buNone/>
            </a:pPr>
            <a:r>
              <a:rPr lang="nb-NO" sz="1800" b="0" i="0" u="none" strike="noStrike" baseline="0" dirty="0">
                <a:solidFill>
                  <a:srgbClr val="000000"/>
                </a:solidFill>
                <a:latin typeface="Arial" panose="020B0604020202020204" pitchFamily="34" charset="0"/>
              </a:rPr>
              <a:t>	C. Dersom det ikke er etterlatte som nevnt i pkt. A, utbetales i tillegg </a:t>
            </a:r>
            <a:r>
              <a:rPr lang="nb-NO" sz="1800" b="1" i="0" u="none" strike="noStrike" baseline="0" dirty="0">
                <a:solidFill>
                  <a:srgbClr val="000000"/>
                </a:solidFill>
                <a:latin typeface="Arial" panose="020B0604020202020204" pitchFamily="34" charset="0"/>
              </a:rPr>
              <a:t>2 </a:t>
            </a:r>
            <a:r>
              <a:rPr lang="nb-NO" sz="1800" b="0" i="0" u="none" strike="noStrike" baseline="0" dirty="0">
                <a:solidFill>
                  <a:srgbClr val="000000"/>
                </a:solidFill>
                <a:latin typeface="Arial" panose="020B0604020202020204" pitchFamily="34" charset="0"/>
              </a:rPr>
              <a:t>G 	til hvert barn under 25 år. </a:t>
            </a:r>
          </a:p>
          <a:p>
            <a:pPr marL="0" indent="0">
              <a:buNone/>
            </a:pPr>
            <a:r>
              <a:rPr lang="nb-NO" sz="1800" b="0" i="0" u="none" strike="noStrike" baseline="0" dirty="0">
                <a:solidFill>
                  <a:srgbClr val="000000"/>
                </a:solidFill>
                <a:latin typeface="Arial" panose="020B0604020202020204" pitchFamily="34" charset="0"/>
              </a:rPr>
              <a:t>	D. Dersom det ikke er etterlatte etter pkt. A og/eller B, utbetales andre 	personer som for en vesentlig del ble forsørget av avdøde, til sammen 4 	G. </a:t>
            </a:r>
          </a:p>
          <a:p>
            <a:pPr marL="0" indent="0">
              <a:buNone/>
            </a:pPr>
            <a:r>
              <a:rPr lang="nb-NO" sz="1800" b="0" i="0" u="none" strike="noStrike" baseline="0" dirty="0">
                <a:solidFill>
                  <a:srgbClr val="000000"/>
                </a:solidFill>
                <a:latin typeface="Arial" panose="020B0604020202020204" pitchFamily="34" charset="0"/>
              </a:rPr>
              <a:t>Beløpene beregnes etter G på oppgjørstidspunktet.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55754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1485900" y="2096920"/>
            <a:ext cx="3018988" cy="790079"/>
          </a:xfrm>
        </p:spPr>
        <p:txBody>
          <a:bodyPr/>
          <a:lstStyle/>
          <a:p>
            <a:r>
              <a:rPr lang="nb-NO" dirty="0"/>
              <a:t>Protokolltilførsler</a:t>
            </a:r>
          </a:p>
        </p:txBody>
      </p:sp>
      <p:pic>
        <p:nvPicPr>
          <p:cNvPr id="6" name="Bilde 5">
            <a:extLst>
              <a:ext uri="{FF2B5EF4-FFF2-40B4-BE49-F238E27FC236}">
                <a16:creationId xmlns:a16="http://schemas.microsoft.com/office/drawing/2014/main" id="{86750D96-B2B5-4B97-AB53-D881A2B46A16}"/>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7172" name="Picture 4" descr="Det er vår fremtid det gjelder - Samfunnsmagasinet">
            <a:extLst>
              <a:ext uri="{FF2B5EF4-FFF2-40B4-BE49-F238E27FC236}">
                <a16:creationId xmlns:a16="http://schemas.microsoft.com/office/drawing/2014/main" id="{FE217BDC-1312-0E7B-82EB-13DD10ABD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736" y="1183372"/>
            <a:ext cx="4594502" cy="277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8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9 Protokolltilførsler</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8096922" cy="3368324"/>
          </a:xfrm>
        </p:spPr>
        <p:txBody>
          <a:bodyPr>
            <a:noAutofit/>
          </a:bodyPr>
          <a:lstStyle/>
          <a:p>
            <a:pPr>
              <a:buFont typeface="+mj-lt"/>
              <a:buAutoNum type="arabicPeriod"/>
            </a:pPr>
            <a:r>
              <a:rPr lang="nb-NO" altLang="nb-NO" sz="1600" dirty="0">
                <a:solidFill>
                  <a:srgbClr val="000000"/>
                </a:solidFill>
                <a:latin typeface="Arial" panose="020B0604020202020204" pitchFamily="34" charset="0"/>
                <a:ea typeface="MS PGothic" pitchFamily="34" charset="-128"/>
              </a:rPr>
              <a:t>Bærekraft og miljø</a:t>
            </a:r>
          </a:p>
          <a:p>
            <a:pPr>
              <a:buFont typeface="+mj-lt"/>
              <a:buAutoNum type="arabicPeriod"/>
            </a:pPr>
            <a:r>
              <a:rPr lang="nb-NO" altLang="nb-NO" sz="1600" dirty="0">
                <a:solidFill>
                  <a:srgbClr val="000000"/>
                </a:solidFill>
                <a:latin typeface="Arial" panose="020B0604020202020204" pitchFamily="34" charset="0"/>
                <a:ea typeface="MS PGothic" pitchFamily="34" charset="-128"/>
              </a:rPr>
              <a:t>Reisetid</a:t>
            </a:r>
          </a:p>
          <a:p>
            <a:pPr>
              <a:buFont typeface="+mj-lt"/>
              <a:buAutoNum type="arabicPeriod"/>
            </a:pPr>
            <a:r>
              <a:rPr lang="nb-NO" altLang="nb-NO" sz="1600" dirty="0">
                <a:solidFill>
                  <a:srgbClr val="000000"/>
                </a:solidFill>
                <a:latin typeface="Arial" panose="020B0604020202020204" pitchFamily="34" charset="0"/>
                <a:ea typeface="MS PGothic" pitchFamily="34" charset="-128"/>
              </a:rPr>
              <a:t>Hjemmekontor</a:t>
            </a:r>
          </a:p>
          <a:p>
            <a:pPr>
              <a:buFont typeface="+mj-lt"/>
              <a:buAutoNum type="arabicPeriod"/>
            </a:pPr>
            <a:r>
              <a:rPr lang="nb-NO" altLang="nb-NO" sz="1600" dirty="0">
                <a:solidFill>
                  <a:srgbClr val="000000"/>
                </a:solidFill>
                <a:latin typeface="Arial" panose="020B0604020202020204" pitchFamily="34" charset="0"/>
                <a:ea typeface="MS PGothic" pitchFamily="34" charset="-128"/>
              </a:rPr>
              <a:t>Statistikk</a:t>
            </a:r>
          </a:p>
          <a:p>
            <a:pPr>
              <a:buFont typeface="+mj-lt"/>
              <a:buAutoNum type="arabicPeriod"/>
            </a:pPr>
            <a:r>
              <a:rPr lang="nb-NO" altLang="nb-NO" sz="1600" dirty="0">
                <a:solidFill>
                  <a:srgbClr val="000000"/>
                </a:solidFill>
                <a:latin typeface="Arial" panose="020B0604020202020204" pitchFamily="34" charset="0"/>
                <a:ea typeface="MS PGothic" pitchFamily="34" charset="-128"/>
              </a:rPr>
              <a:t>Gjennomgang av stillingskodesystemet</a:t>
            </a:r>
          </a:p>
          <a:p>
            <a:pPr>
              <a:buFont typeface="+mj-lt"/>
              <a:buAutoNum type="arabicPeriod"/>
            </a:pPr>
            <a:r>
              <a:rPr lang="nb-NO" altLang="nb-NO" sz="1600" dirty="0">
                <a:solidFill>
                  <a:srgbClr val="000000"/>
                </a:solidFill>
                <a:latin typeface="Arial" panose="020B0604020202020204" pitchFamily="34" charset="0"/>
                <a:ea typeface="MS PGothic" pitchFamily="34" charset="-128"/>
              </a:rPr>
              <a:t>Partene er enige om at SBU skal se på modellen for beregning av glidning</a:t>
            </a: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86405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1485900" y="2096920"/>
            <a:ext cx="2763197" cy="790079"/>
          </a:xfrm>
        </p:spPr>
        <p:txBody>
          <a:bodyPr/>
          <a:lstStyle/>
          <a:p>
            <a:r>
              <a:rPr lang="nb-NO" dirty="0"/>
              <a:t>Lokale bestemmelser</a:t>
            </a:r>
          </a:p>
        </p:txBody>
      </p:sp>
      <p:pic>
        <p:nvPicPr>
          <p:cNvPr id="6" name="Bilde 5">
            <a:extLst>
              <a:ext uri="{FF2B5EF4-FFF2-40B4-BE49-F238E27FC236}">
                <a16:creationId xmlns:a16="http://schemas.microsoft.com/office/drawing/2014/main" id="{F78D7983-DBD5-48AB-8D16-53D91DE0B703}"/>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1" name="Bilde 10">
            <a:extLst>
              <a:ext uri="{FF2B5EF4-FFF2-40B4-BE49-F238E27FC236}">
                <a16:creationId xmlns:a16="http://schemas.microsoft.com/office/drawing/2014/main" id="{FCD1DC5B-E46B-45A4-B279-FC1D8A87DDD5}"/>
              </a:ext>
            </a:extLst>
          </p:cNvPr>
          <p:cNvPicPr>
            <a:picLocks noChangeAspect="1"/>
          </p:cNvPicPr>
          <p:nvPr/>
        </p:nvPicPr>
        <p:blipFill>
          <a:blip r:embed="rId3"/>
          <a:stretch>
            <a:fillRect/>
          </a:stretch>
        </p:blipFill>
        <p:spPr>
          <a:xfrm>
            <a:off x="4663937" y="477078"/>
            <a:ext cx="3904090" cy="3904090"/>
          </a:xfrm>
          <a:prstGeom prst="rect">
            <a:avLst/>
          </a:prstGeom>
        </p:spPr>
      </p:pic>
    </p:spTree>
    <p:extLst>
      <p:ext uri="{BB962C8B-B14F-4D97-AF65-F5344CB8AC3E}">
        <p14:creationId xmlns:p14="http://schemas.microsoft.com/office/powerpoint/2010/main" val="194991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AD3AA-FC49-B1B3-9200-61053CC076D6}"/>
              </a:ext>
            </a:extLst>
          </p:cNvPr>
          <p:cNvSpPr>
            <a:spLocks noGrp="1"/>
          </p:cNvSpPr>
          <p:nvPr>
            <p:ph type="title"/>
          </p:nvPr>
        </p:nvSpPr>
        <p:spPr/>
        <p:txBody>
          <a:bodyPr>
            <a:normAutofit/>
          </a:bodyPr>
          <a:lstStyle/>
          <a:p>
            <a:r>
              <a:rPr lang="nb-NO" sz="3200" dirty="0">
                <a:solidFill>
                  <a:srgbClr val="000000"/>
                </a:solidFill>
              </a:rPr>
              <a:t>Lokal lønnspolitikk - HTA 2.3</a:t>
            </a:r>
          </a:p>
        </p:txBody>
      </p:sp>
      <p:sp>
        <p:nvSpPr>
          <p:cNvPr id="3" name="Plassholder for innhold 2">
            <a:extLst>
              <a:ext uri="{FF2B5EF4-FFF2-40B4-BE49-F238E27FC236}">
                <a16:creationId xmlns:a16="http://schemas.microsoft.com/office/drawing/2014/main" id="{F5BE36C4-09FE-53B9-9D31-76D9DB327FD0}"/>
              </a:ext>
            </a:extLst>
          </p:cNvPr>
          <p:cNvSpPr>
            <a:spLocks noGrp="1"/>
          </p:cNvSpPr>
          <p:nvPr>
            <p:ph idx="1"/>
          </p:nvPr>
        </p:nvSpPr>
        <p:spPr/>
        <p:txBody>
          <a:bodyPr>
            <a:normAutofit fontScale="92500" lnSpcReduction="10000"/>
          </a:bodyPr>
          <a:lstStyle/>
          <a:p>
            <a:pPr>
              <a:buClr>
                <a:srgbClr val="DD4815"/>
              </a:buClr>
              <a:buFont typeface="Wingdings" panose="05000000000000000000" pitchFamily="2" charset="2"/>
              <a:buChar char="ü"/>
            </a:pPr>
            <a:r>
              <a:rPr lang="nb-NO" sz="1900" dirty="0">
                <a:solidFill>
                  <a:srgbClr val="000000"/>
                </a:solidFill>
                <a:latin typeface="Arial" panose="020B0604020202020204" pitchFamily="34" charset="0"/>
                <a:cs typeface="Arial" panose="020B0604020202020204" pitchFamily="34" charset="0"/>
              </a:rPr>
              <a:t>De lokale parter utformer lønnspolitikken slik at likelønn, </a:t>
            </a:r>
            <a:r>
              <a:rPr lang="nb-NO" sz="1900" b="1" dirty="0">
                <a:solidFill>
                  <a:srgbClr val="000000"/>
                </a:solidFill>
                <a:latin typeface="Arial" panose="020B0604020202020204" pitchFamily="34" charset="0"/>
                <a:cs typeface="Arial" panose="020B0604020202020204" pitchFamily="34" charset="0"/>
              </a:rPr>
              <a:t>herunder lik lønn for samme arbeid og arbeid av lik verdi, </a:t>
            </a:r>
            <a:r>
              <a:rPr lang="nb-NO" sz="1900" dirty="0">
                <a:solidFill>
                  <a:srgbClr val="000000"/>
                </a:solidFill>
                <a:latin typeface="Arial" panose="020B0604020202020204" pitchFamily="34" charset="0"/>
                <a:cs typeface="Arial" panose="020B0604020202020204" pitchFamily="34" charset="0"/>
              </a:rPr>
              <a:t>kompetanse, </a:t>
            </a:r>
            <a:r>
              <a:rPr lang="nb-NO" sz="1900" b="1" dirty="0">
                <a:solidFill>
                  <a:srgbClr val="000000"/>
                </a:solidFill>
                <a:latin typeface="Arial" panose="020B0604020202020204" pitchFamily="34" charset="0"/>
                <a:cs typeface="Arial" panose="020B0604020202020204" pitchFamily="34" charset="0"/>
              </a:rPr>
              <a:t>erfaring</a:t>
            </a:r>
            <a:r>
              <a:rPr lang="nb-NO" sz="1900" dirty="0">
                <a:solidFill>
                  <a:srgbClr val="000000"/>
                </a:solidFill>
                <a:latin typeface="Arial" panose="020B0604020202020204" pitchFamily="34" charset="0"/>
                <a:cs typeface="Arial" panose="020B0604020202020204" pitchFamily="34" charset="0"/>
              </a:rPr>
              <a:t> og ansvar, midlertidig ansatte og ansatte i permisjon ivaretas. </a:t>
            </a:r>
          </a:p>
          <a:p>
            <a:pPr>
              <a:buClr>
                <a:srgbClr val="DD4815"/>
              </a:buClr>
              <a:buFont typeface="Wingdings" panose="05000000000000000000" pitchFamily="2" charset="2"/>
              <a:buChar char="ü"/>
            </a:pPr>
            <a:r>
              <a:rPr lang="nb-NO" sz="1800" b="1" dirty="0">
                <a:solidFill>
                  <a:srgbClr val="000000"/>
                </a:solidFill>
                <a:latin typeface="Arial" panose="020B0604020202020204" pitchFamily="34" charset="0"/>
                <a:cs typeface="Arial" panose="020B0604020202020204" pitchFamily="34" charset="0"/>
              </a:rPr>
              <a:t>Lokal lønnspolitikk skal omfatte tillitsvalgtes lønnsutvikling. Tillitsvalgte skal ikke tape lønnsmessig på vervet. </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Det skal utarbeides nødvendige oversikter og sammenstillinger over lønn på alle nivå, fordelt på kvinner og menn, og eventuelle forskjeller </a:t>
            </a:r>
            <a:r>
              <a:rPr lang="nb-NO" sz="1800" b="1" dirty="0">
                <a:solidFill>
                  <a:srgbClr val="000000"/>
                </a:solidFill>
                <a:latin typeface="Arial" panose="020B0604020202020204" pitchFamily="34" charset="0"/>
                <a:cs typeface="Arial" panose="020B0604020202020204" pitchFamily="34" charset="0"/>
              </a:rPr>
              <a:t>skal kartlegges.</a:t>
            </a:r>
            <a:r>
              <a:rPr lang="nb-NO" sz="1800" dirty="0">
                <a:solidFill>
                  <a:srgbClr val="000000"/>
                </a:solidFill>
                <a:latin typeface="Arial" panose="020B0604020202020204" pitchFamily="34" charset="0"/>
                <a:cs typeface="Arial" panose="020B0604020202020204" pitchFamily="34" charset="0"/>
              </a:rPr>
              <a:t> </a:t>
            </a:r>
          </a:p>
          <a:p>
            <a:pPr>
              <a:buClr>
                <a:srgbClr val="DD4815"/>
              </a:buClr>
              <a:buFont typeface="Wingdings" panose="05000000000000000000" pitchFamily="2" charset="2"/>
              <a:buChar char="ü"/>
            </a:pPr>
            <a:r>
              <a:rPr lang="nb-NO" sz="1800" b="1" dirty="0">
                <a:solidFill>
                  <a:srgbClr val="000000"/>
                </a:solidFill>
                <a:latin typeface="Arial" panose="020B0604020202020204" pitchFamily="34" charset="0"/>
                <a:cs typeface="Arial" panose="020B0604020202020204" pitchFamily="34" charset="0"/>
              </a:rPr>
              <a:t>Den lokale lønnspolitikken gjennomgås i etterkant av hvert </a:t>
            </a:r>
            <a:r>
              <a:rPr lang="nb-NO" sz="1800" b="1" dirty="0" err="1">
                <a:solidFill>
                  <a:srgbClr val="000000"/>
                </a:solidFill>
                <a:latin typeface="Arial" panose="020B0604020202020204" pitchFamily="34" charset="0"/>
                <a:cs typeface="Arial" panose="020B0604020202020204" pitchFamily="34" charset="0"/>
              </a:rPr>
              <a:t>hovedtariffoppgjør</a:t>
            </a:r>
            <a:r>
              <a:rPr lang="nb-NO" sz="1800" b="1" dirty="0">
                <a:solidFill>
                  <a:srgbClr val="000000"/>
                </a:solidFill>
                <a:latin typeface="Arial" panose="020B0604020202020204" pitchFamily="34" charset="0"/>
                <a:cs typeface="Arial" panose="020B0604020202020204" pitchFamily="34" charset="0"/>
              </a:rPr>
              <a:t>. </a:t>
            </a:r>
          </a:p>
        </p:txBody>
      </p:sp>
      <p:pic>
        <p:nvPicPr>
          <p:cNvPr id="4" name="Bilde 3">
            <a:extLst>
              <a:ext uri="{FF2B5EF4-FFF2-40B4-BE49-F238E27FC236}">
                <a16:creationId xmlns:a16="http://schemas.microsoft.com/office/drawing/2014/main" id="{26A0DACA-A881-7E2D-7A4B-8F4B0EC63334}"/>
              </a:ext>
            </a:extLst>
          </p:cNvPr>
          <p:cNvPicPr>
            <a:picLocks noChangeAspect="1"/>
          </p:cNvPicPr>
          <p:nvPr/>
        </p:nvPicPr>
        <p:blipFill>
          <a:blip r:embed="rId3"/>
          <a:stretch>
            <a:fillRect/>
          </a:stretch>
        </p:blipFill>
        <p:spPr>
          <a:xfrm>
            <a:off x="1101184" y="4871043"/>
            <a:ext cx="844493" cy="275072"/>
          </a:xfrm>
          <a:prstGeom prst="rect">
            <a:avLst/>
          </a:prstGeom>
        </p:spPr>
      </p:pic>
      <p:sp>
        <p:nvSpPr>
          <p:cNvPr id="5" name="AutoShape 2" descr="room">
            <a:extLst>
              <a:ext uri="{FF2B5EF4-FFF2-40B4-BE49-F238E27FC236}">
                <a16:creationId xmlns:a16="http://schemas.microsoft.com/office/drawing/2014/main" id="{2E3E8994-8BC9-402A-4072-B5CC310A6B5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15690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Lokale forhandlinger - HTA 2.5.1 </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147769" cy="3368324"/>
          </a:xfrm>
        </p:spPr>
        <p:txBody>
          <a:bodyPr>
            <a:normAutofit/>
          </a:bodyPr>
          <a:lstStyle/>
          <a:p>
            <a:pPr>
              <a:buFont typeface="Wingdings" panose="05000000000000000000" pitchFamily="2" charset="2"/>
              <a:buChar char="ü"/>
            </a:pPr>
            <a:r>
              <a:rPr lang="nb-NO" sz="1800" b="0" i="0" u="none" strike="noStrike" baseline="0" dirty="0">
                <a:solidFill>
                  <a:srgbClr val="000000"/>
                </a:solidFill>
                <a:latin typeface="Arial" panose="020B0604020202020204" pitchFamily="34" charset="0"/>
              </a:rPr>
              <a:t>Med virkning fra </a:t>
            </a:r>
            <a:r>
              <a:rPr lang="nb-NO" sz="1800" b="1" i="0" u="none" strike="noStrike" baseline="0" dirty="0">
                <a:solidFill>
                  <a:srgbClr val="000000"/>
                </a:solidFill>
                <a:latin typeface="Arial" panose="020B0604020202020204" pitchFamily="34" charset="0"/>
              </a:rPr>
              <a:t>1. mai 2022 </a:t>
            </a:r>
            <a:r>
              <a:rPr lang="nb-NO" sz="1800" b="0" i="0" u="none" strike="noStrike" baseline="0" dirty="0">
                <a:solidFill>
                  <a:srgbClr val="000000"/>
                </a:solidFill>
                <a:latin typeface="Arial" panose="020B0604020202020204" pitchFamily="34" charset="0"/>
              </a:rPr>
              <a:t>er KDD og LO Stat og YS Stat enige om at det lokalt forhandles innenfor en ramme på </a:t>
            </a:r>
            <a:r>
              <a:rPr lang="nb-NO" sz="1800" b="1" i="0" u="none" strike="noStrike" baseline="0" dirty="0">
                <a:solidFill>
                  <a:srgbClr val="000000"/>
                </a:solidFill>
                <a:latin typeface="Arial" panose="020B0604020202020204" pitchFamily="34" charset="0"/>
              </a:rPr>
              <a:t>0,85 % </a:t>
            </a:r>
            <a:r>
              <a:rPr lang="nb-NO" sz="1800" b="0" i="0" u="none" strike="noStrike" baseline="0" dirty="0">
                <a:solidFill>
                  <a:srgbClr val="000000"/>
                </a:solidFill>
                <a:latin typeface="Arial" panose="020B0604020202020204" pitchFamily="34" charset="0"/>
              </a:rPr>
              <a:t>pr. dato av lønnsmassen. Uorganiserte </a:t>
            </a:r>
            <a:r>
              <a:rPr lang="nb-NO" sz="1800" dirty="0">
                <a:solidFill>
                  <a:srgbClr val="000000"/>
                </a:solidFill>
                <a:latin typeface="Arial" panose="020B0604020202020204" pitchFamily="34" charset="0"/>
              </a:rPr>
              <a:t>følger den avtale som er størst innen etaten. </a:t>
            </a:r>
            <a:endParaRPr lang="nb-NO" sz="1800" b="0" i="0" u="none" strike="noStrike" baseline="0" dirty="0">
              <a:solidFill>
                <a:srgbClr val="000000"/>
              </a:solidFill>
              <a:latin typeface="Arial" panose="020B0604020202020204" pitchFamily="34" charset="0"/>
            </a:endParaRPr>
          </a:p>
          <a:p>
            <a:pP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Forhandlingene skal være avsluttet innen </a:t>
            </a:r>
            <a:r>
              <a:rPr lang="nb-NO" altLang="nb-NO" sz="1800" b="1" dirty="0">
                <a:solidFill>
                  <a:srgbClr val="000000"/>
                </a:solidFill>
                <a:latin typeface="Arial" panose="020B0604020202020204" pitchFamily="34" charset="0"/>
                <a:ea typeface="MS PGothic" pitchFamily="34" charset="-128"/>
              </a:rPr>
              <a:t>31 oktober 2022</a:t>
            </a:r>
            <a:r>
              <a:rPr lang="nb-NO" altLang="nb-NO" sz="1800" dirty="0">
                <a:solidFill>
                  <a:srgbClr val="000000"/>
                </a:solidFill>
                <a:latin typeface="Arial" panose="020B0604020202020204" pitchFamily="34" charset="0"/>
                <a:ea typeface="MS PGothic" pitchFamily="34" charset="-128"/>
              </a:rPr>
              <a:t>.</a:t>
            </a: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5122" name="Picture 2" descr="Skatt på etterbetaling av trygdeytelser og pensjoner">
            <a:extLst>
              <a:ext uri="{FF2B5EF4-FFF2-40B4-BE49-F238E27FC236}">
                <a16:creationId xmlns:a16="http://schemas.microsoft.com/office/drawing/2014/main" id="{B4752883-8926-11F4-9D3F-ECF1E75D208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9875" b="19875"/>
          <a:stretch>
            <a:fillRect/>
          </a:stretch>
        </p:blipFill>
        <p:spPr bwMode="auto">
          <a:xfrm>
            <a:off x="4819818" y="1616187"/>
            <a:ext cx="3812969" cy="191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t>Årlige forhandlinger – hvem er omfattet</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147769" cy="3368324"/>
          </a:xfrm>
        </p:spPr>
        <p:txBody>
          <a:bodyPr>
            <a:normAutofit lnSpcReduction="10000"/>
          </a:bodyPr>
          <a:lstStyle/>
          <a:p>
            <a:pPr>
              <a:buFont typeface="Wingdings" panose="05000000000000000000" pitchFamily="2" charset="2"/>
              <a:buChar char="ü"/>
            </a:pPr>
            <a:r>
              <a:rPr lang="nb-NO" sz="1800" dirty="0">
                <a:solidFill>
                  <a:srgbClr val="000000"/>
                </a:solidFill>
                <a:latin typeface="Arial" panose="020B0604020202020204" pitchFamily="34" charset="0"/>
              </a:rPr>
              <a:t>De som er ansatt pr 1. mai 2022, både fast og midlertidig ansatt.</a:t>
            </a:r>
            <a:endParaRPr lang="nb-NO" sz="1800" b="0" i="0" u="none" strike="noStrike" baseline="0" dirty="0">
              <a:solidFill>
                <a:srgbClr val="000000"/>
              </a:solidFill>
              <a:latin typeface="Arial" panose="020B0604020202020204" pitchFamily="34" charset="0"/>
            </a:endParaRPr>
          </a:p>
          <a:p>
            <a:pPr>
              <a:buFont typeface="Wingdings" panose="05000000000000000000" pitchFamily="2" charset="2"/>
              <a:buChar char="ü"/>
            </a:pPr>
            <a:r>
              <a:rPr lang="nb-NO" sz="1800" b="1" i="0" u="none" strike="noStrike" baseline="0" dirty="0">
                <a:solidFill>
                  <a:srgbClr val="000000"/>
                </a:solidFill>
                <a:latin typeface="Arial" panose="020B0604020202020204" pitchFamily="34" charset="0"/>
              </a:rPr>
              <a:t>Følgende arbeidstakere omfattes også av forhandlingene og </a:t>
            </a:r>
            <a:r>
              <a:rPr lang="nb-NO" sz="1800" b="1" i="0" u="sng" strike="noStrike" baseline="0" dirty="0">
                <a:solidFill>
                  <a:srgbClr val="000000"/>
                </a:solidFill>
                <a:latin typeface="Arial" panose="020B0604020202020204" pitchFamily="34" charset="0"/>
              </a:rPr>
              <a:t>skal </a:t>
            </a:r>
            <a:r>
              <a:rPr lang="nb-NO" sz="1800" b="1" u="sng" dirty="0">
                <a:solidFill>
                  <a:srgbClr val="000000"/>
                </a:solidFill>
                <a:latin typeface="Arial" panose="020B0604020202020204" pitchFamily="34" charset="0"/>
              </a:rPr>
              <a:t>vurderes lønnsmessig</a:t>
            </a:r>
            <a:r>
              <a:rPr lang="nb-NO" sz="1800" dirty="0">
                <a:solidFill>
                  <a:srgbClr val="000000"/>
                </a:solidFill>
                <a:latin typeface="Arial" panose="020B0604020202020204" pitchFamily="34" charset="0"/>
              </a:rPr>
              <a:t> (HTA 2.5.1):</a:t>
            </a:r>
          </a:p>
          <a:p>
            <a:pPr lvl="1">
              <a:buFont typeface="Wingdings" panose="05000000000000000000" pitchFamily="2" charset="2"/>
              <a:buChar char="ü"/>
            </a:pPr>
            <a:r>
              <a:rPr lang="nb-NO" sz="1400" b="0" i="0" u="none" strike="noStrike" baseline="0" dirty="0">
                <a:solidFill>
                  <a:srgbClr val="000000"/>
                </a:solidFill>
                <a:latin typeface="Arial" panose="020B0604020202020204" pitchFamily="34" charset="0"/>
              </a:rPr>
              <a:t>Ansatte som har permisjon med lønn.</a:t>
            </a:r>
          </a:p>
          <a:p>
            <a:pPr lvl="1">
              <a:buFont typeface="Wingdings" panose="05000000000000000000" pitchFamily="2" charset="2"/>
              <a:buChar char="ü"/>
            </a:pPr>
            <a:r>
              <a:rPr lang="nb-NO" sz="1400" dirty="0">
                <a:solidFill>
                  <a:srgbClr val="000000"/>
                </a:solidFill>
                <a:latin typeface="Arial" panose="020B0604020202020204" pitchFamily="34" charset="0"/>
              </a:rPr>
              <a:t>Arbeidstakere som er i foreldrepermisjon uten lønn, jf. AML § 12.5.</a:t>
            </a:r>
          </a:p>
          <a:p>
            <a:pPr lvl="1">
              <a:buFont typeface="Wingdings" panose="05000000000000000000" pitchFamily="2" charset="2"/>
              <a:buChar char="ü"/>
            </a:pPr>
            <a:r>
              <a:rPr lang="nb-NO" sz="1400" b="0" i="0" u="none" strike="noStrike" baseline="0" dirty="0">
                <a:solidFill>
                  <a:srgbClr val="000000"/>
                </a:solidFill>
                <a:latin typeface="Arial" panose="020B0604020202020204" pitchFamily="34" charset="0"/>
              </a:rPr>
              <a:t>Arbeidstakere som på virkningstidspunktet er i </a:t>
            </a:r>
            <a:r>
              <a:rPr lang="nb-NO" sz="1400" b="1" i="0" u="none" strike="noStrike" baseline="0" dirty="0">
                <a:solidFill>
                  <a:srgbClr val="000000"/>
                </a:solidFill>
                <a:latin typeface="Arial" panose="020B0604020202020204" pitchFamily="34" charset="0"/>
              </a:rPr>
              <a:t>andre</a:t>
            </a:r>
            <a:r>
              <a:rPr lang="nb-NO" sz="1400" b="0" i="0" u="none" strike="noStrike" baseline="0" dirty="0">
                <a:solidFill>
                  <a:srgbClr val="000000"/>
                </a:solidFill>
                <a:latin typeface="Arial" panose="020B0604020202020204" pitchFamily="34" charset="0"/>
              </a:rPr>
              <a:t> ulønnede permisjoner med inntil en måneds varighet. </a:t>
            </a: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026" name="Picture 2" descr="Permisjon – hva bør jeg vite? - Arbeidsrettsadvokater">
            <a:extLst>
              <a:ext uri="{FF2B5EF4-FFF2-40B4-BE49-F238E27FC236}">
                <a16:creationId xmlns:a16="http://schemas.microsoft.com/office/drawing/2014/main" id="{596FD6A8-574D-40F9-BC77-951C9772E8F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2456" b="12456"/>
          <a:stretch>
            <a:fillRect/>
          </a:stretch>
        </p:blipFill>
        <p:spPr bwMode="auto">
          <a:xfrm>
            <a:off x="4971850" y="1616187"/>
            <a:ext cx="3812969" cy="191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74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Virkemidler HTA 2.5.4</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816826" cy="3368324"/>
          </a:xfrm>
        </p:spPr>
        <p:txBody>
          <a:bodyPr>
            <a:noAutofit/>
          </a:bodyPr>
          <a:lstStyle/>
          <a:p>
            <a:pPr>
              <a:buFont typeface="Wingdings" panose="05000000000000000000" pitchFamily="2" charset="2"/>
              <a:buChar char="ü"/>
            </a:pPr>
            <a:r>
              <a:rPr lang="nb-NO" sz="1600" b="0" i="0" u="none" strike="noStrike" baseline="0" dirty="0">
                <a:solidFill>
                  <a:srgbClr val="000000"/>
                </a:solidFill>
                <a:latin typeface="Arial" panose="020B0604020202020204" pitchFamily="34" charset="0"/>
              </a:rPr>
              <a:t>Med hjemmel i pkt. 2.5.1, 2.5.2 og 2.5.3 kan følgende virkemidler brukes: </a:t>
            </a:r>
          </a:p>
          <a:p>
            <a:pPr lvl="1">
              <a:buFont typeface="+mj-lt"/>
              <a:buAutoNum type="alphaLcParenR"/>
            </a:pPr>
            <a:r>
              <a:rPr lang="nb-NO" sz="1600" dirty="0">
                <a:solidFill>
                  <a:srgbClr val="000000"/>
                </a:solidFill>
                <a:latin typeface="Arial" panose="020B0604020202020204" pitchFamily="34" charset="0"/>
              </a:rPr>
              <a:t>Tillegg som lønnstrinn eller kroner. </a:t>
            </a:r>
          </a:p>
          <a:p>
            <a:pPr lvl="1">
              <a:buFont typeface="+mj-lt"/>
              <a:buAutoNum type="alphaLcParenR"/>
            </a:pPr>
            <a:r>
              <a:rPr lang="nb-NO" sz="1600" b="0" i="0" u="none" strike="noStrike" baseline="0" dirty="0">
                <a:solidFill>
                  <a:srgbClr val="000000"/>
                </a:solidFill>
                <a:latin typeface="Arial" panose="020B0604020202020204" pitchFamily="34" charset="0"/>
              </a:rPr>
              <a:t>Gruppetillegg. </a:t>
            </a:r>
          </a:p>
          <a:p>
            <a:pPr lvl="1">
              <a:buFont typeface="+mj-lt"/>
              <a:buAutoNum type="alphaLcParenR"/>
            </a:pPr>
            <a:r>
              <a:rPr lang="nb-NO" sz="1600" b="0" i="0" u="none" strike="noStrike" baseline="0" dirty="0">
                <a:solidFill>
                  <a:srgbClr val="000000"/>
                </a:solidFill>
                <a:latin typeface="Arial" panose="020B0604020202020204" pitchFamily="34" charset="0"/>
              </a:rPr>
              <a:t>Individuelle tillegg. </a:t>
            </a:r>
          </a:p>
          <a:p>
            <a:pPr lvl="1">
              <a:buFont typeface="+mj-lt"/>
              <a:buAutoNum type="alphaLcParenR"/>
            </a:pPr>
            <a:r>
              <a:rPr lang="nb-NO" sz="1600" b="0" i="0" u="none" strike="noStrike" baseline="0" dirty="0">
                <a:solidFill>
                  <a:srgbClr val="000000"/>
                </a:solidFill>
                <a:latin typeface="Arial" panose="020B0604020202020204" pitchFamily="34" charset="0"/>
              </a:rPr>
              <a:t>Flytte ansatte mellom lønnsstige og direkteplassert avlønning.</a:t>
            </a:r>
          </a:p>
          <a:p>
            <a:pPr lvl="1">
              <a:buFont typeface="+mj-lt"/>
              <a:buAutoNum type="alphaLcParenR"/>
            </a:pPr>
            <a:r>
              <a:rPr lang="nb-NO" sz="1600" b="0" i="0" u="none" strike="noStrike" baseline="0" dirty="0">
                <a:solidFill>
                  <a:srgbClr val="000000"/>
                </a:solidFill>
                <a:latin typeface="Arial" panose="020B0604020202020204" pitchFamily="34" charset="0"/>
              </a:rPr>
              <a:t>Endret stillingskode. </a:t>
            </a:r>
          </a:p>
          <a:p>
            <a:pPr lvl="1">
              <a:buFont typeface="+mj-lt"/>
              <a:buAutoNum type="alphaLcParenR"/>
            </a:pPr>
            <a:r>
              <a:rPr lang="nb-NO" sz="1600" b="0" i="0" u="none" strike="noStrike" baseline="0" dirty="0">
                <a:solidFill>
                  <a:srgbClr val="000000"/>
                </a:solidFill>
                <a:latin typeface="Arial" panose="020B0604020202020204" pitchFamily="34" charset="0"/>
              </a:rPr>
              <a:t>Avtale minstelønn for arbeidstakere med særlige arbeidsoppgaver, tjenestested og lignende. </a:t>
            </a:r>
          </a:p>
          <a:p>
            <a:pPr lvl="1">
              <a:buFont typeface="+mj-lt"/>
              <a:buAutoNum type="alphaLcParenR"/>
            </a:pPr>
            <a:r>
              <a:rPr lang="nb-NO" sz="1600" b="0" i="0" u="none" strike="noStrike" baseline="0" dirty="0">
                <a:solidFill>
                  <a:srgbClr val="000000"/>
                </a:solidFill>
                <a:latin typeface="Arial" panose="020B0604020202020204" pitchFamily="34" charset="0"/>
              </a:rPr>
              <a:t>Opprette og endre særavtaler.</a:t>
            </a:r>
          </a:p>
          <a:p>
            <a:pPr marL="57150" indent="0">
              <a:buNone/>
            </a:pPr>
            <a:r>
              <a:rPr lang="nb-NO" sz="1600" b="1" i="0" u="none" strike="noStrike" baseline="0" dirty="0">
                <a:solidFill>
                  <a:srgbClr val="000000"/>
                </a:solidFill>
                <a:latin typeface="Arial" panose="020B0604020202020204" pitchFamily="34" charset="0"/>
              </a:rPr>
              <a:t>Kronetillegg kan være fast eller tidsavgrenset. </a:t>
            </a:r>
            <a:r>
              <a:rPr lang="nb-NO" sz="1600" b="0" i="0" u="none" strike="noStrike" baseline="0" dirty="0">
                <a:solidFill>
                  <a:srgbClr val="000000"/>
                </a:solidFill>
                <a:latin typeface="Arial" panose="020B0604020202020204" pitchFamily="34" charset="0"/>
              </a:rPr>
              <a:t> </a:t>
            </a: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5122" name="Picture 2" descr="Skatt på etterbetaling av trygdeytelser og pensjoner">
            <a:extLst>
              <a:ext uri="{FF2B5EF4-FFF2-40B4-BE49-F238E27FC236}">
                <a16:creationId xmlns:a16="http://schemas.microsoft.com/office/drawing/2014/main" id="{B4752883-8926-11F4-9D3F-ECF1E75D208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9875" b="19875"/>
          <a:stretch>
            <a:fillRect/>
          </a:stretch>
        </p:blipFill>
        <p:spPr bwMode="auto">
          <a:xfrm>
            <a:off x="4819818" y="1616187"/>
            <a:ext cx="3812969" cy="191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Ansettelse i ledig stilling mv. - 2.5.5</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816826" cy="3368324"/>
          </a:xfrm>
        </p:spPr>
        <p:txBody>
          <a:bodyPr>
            <a:noAutofit/>
          </a:bodyPr>
          <a:lstStyle/>
          <a:p>
            <a:pPr>
              <a:buClr>
                <a:srgbClr val="000000"/>
              </a:buClr>
              <a:buFont typeface="+mj-lt"/>
              <a:buAutoNum type="arabicPeriod"/>
            </a:pPr>
            <a:r>
              <a:rPr lang="nb-NO" sz="1200" b="0" i="0" u="none" strike="noStrike" baseline="0" dirty="0">
                <a:solidFill>
                  <a:srgbClr val="000000"/>
                </a:solidFill>
                <a:latin typeface="Arial" panose="020B0604020202020204" pitchFamily="34" charset="0"/>
              </a:rPr>
              <a:t>Før utlysning av ledig stilling skal tillitsvalgte i vedkommende virksomhet/driftsenhet/arbeidsområde orienteres om den lønn stillingen vil bli utlyst med. De tillitsvalgte kan kreve å få drøfte lønnsplasseringen. </a:t>
            </a:r>
          </a:p>
          <a:p>
            <a:pPr>
              <a:buClr>
                <a:srgbClr val="000000"/>
              </a:buClr>
              <a:buFont typeface="+mj-lt"/>
              <a:buAutoNum type="arabicPeriod"/>
            </a:pPr>
            <a:r>
              <a:rPr lang="nb-NO" sz="1200" b="0" i="0" u="none" strike="noStrike" baseline="0" dirty="0">
                <a:solidFill>
                  <a:srgbClr val="000000"/>
                </a:solidFill>
                <a:latin typeface="Arial" panose="020B0604020202020204" pitchFamily="34" charset="0"/>
              </a:rPr>
              <a:t>Ved lønnsplassering tas hensyn til likelønn. </a:t>
            </a:r>
          </a:p>
          <a:p>
            <a:pPr>
              <a:buClr>
                <a:srgbClr val="000000"/>
              </a:buClr>
              <a:buFont typeface="+mj-lt"/>
              <a:buAutoNum type="arabicPeriod"/>
            </a:pPr>
            <a:r>
              <a:rPr lang="nb-NO" sz="1200" b="0" i="0" u="none" strike="noStrike" baseline="0" dirty="0">
                <a:solidFill>
                  <a:srgbClr val="000000"/>
                </a:solidFill>
                <a:latin typeface="Arial" panose="020B0604020202020204" pitchFamily="34" charset="0"/>
              </a:rPr>
              <a:t>Arbeidsgiver skal inntil 12 måneder etter ansettelse, og ved overgang fra midlertidig til fast ansettelse, vurdere arbeidstakerens lønnsplassering på ny innenfor stillingens lønnsalternativer. </a:t>
            </a:r>
            <a:r>
              <a:rPr lang="nb-NO" sz="1200" b="1" i="0" u="none" strike="noStrike" baseline="0" dirty="0">
                <a:solidFill>
                  <a:srgbClr val="000000"/>
                </a:solidFill>
                <a:latin typeface="Arial" panose="020B0604020202020204" pitchFamily="34" charset="0"/>
              </a:rPr>
              <a:t>Dette gjøres etter en dialog med den ansatte. </a:t>
            </a:r>
            <a:endParaRPr lang="nb-NO" sz="1200" b="0" i="0" u="none" strike="noStrike" baseline="0" dirty="0">
              <a:solidFill>
                <a:srgbClr val="000000"/>
              </a:solidFill>
              <a:latin typeface="Arial" panose="020B0604020202020204" pitchFamily="34" charset="0"/>
            </a:endParaRPr>
          </a:p>
          <a:p>
            <a:pPr>
              <a:buClr>
                <a:srgbClr val="000000"/>
              </a:buClr>
              <a:buFont typeface="+mj-lt"/>
              <a:buAutoNum type="arabicPeriod"/>
            </a:pPr>
            <a:r>
              <a:rPr lang="nb-NO" sz="1200" b="1" i="0" u="none" strike="noStrike" baseline="0" dirty="0">
                <a:solidFill>
                  <a:srgbClr val="000000"/>
                </a:solidFill>
                <a:latin typeface="Arial" panose="020B0604020202020204" pitchFamily="34" charset="0"/>
              </a:rPr>
              <a:t>Arbeidstaker som har vært i permisjon uten lønn, skal vurderes lønnsmessig av arbeidsgiver ved gjeninntreden. Dette drøftes med de tillitsvalgte. </a:t>
            </a:r>
          </a:p>
          <a:p>
            <a:pPr marL="0" indent="0">
              <a:buNone/>
            </a:pPr>
            <a:r>
              <a:rPr lang="nb-NO" sz="1200" b="0" i="0" u="none" strike="noStrike" baseline="0" dirty="0">
                <a:solidFill>
                  <a:srgbClr val="000000"/>
                </a:solidFill>
                <a:latin typeface="Arial" panose="020B0604020202020204" pitchFamily="34" charset="0"/>
              </a:rPr>
              <a:t>Tillitsvalgte gis årlig en skriftlig oversikt over bruken av bestemmelsen for virksomheten </a:t>
            </a:r>
            <a:endParaRPr lang="nb-NO" altLang="nb-NO" sz="12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6146" name="Picture 2" descr="Onboarding | Hvordan ta imot en nyansatt?">
            <a:extLst>
              <a:ext uri="{FF2B5EF4-FFF2-40B4-BE49-F238E27FC236}">
                <a16:creationId xmlns:a16="http://schemas.microsoft.com/office/drawing/2014/main" id="{104BB34D-6A6E-650D-675A-5D0977A76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214" y="1600062"/>
            <a:ext cx="3442605" cy="229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30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t>Årlige forhandlinger – våre krav</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147769" cy="3368324"/>
          </a:xfrm>
        </p:spPr>
        <p:txBody>
          <a:bodyPr>
            <a:normAutofit/>
          </a:bodyPr>
          <a:lstStyle/>
          <a:p>
            <a:pPr>
              <a:buFont typeface="Wingdings" panose="05000000000000000000" pitchFamily="2" charset="2"/>
              <a:buChar char="ü"/>
            </a:pPr>
            <a:r>
              <a:rPr lang="nb-NO" sz="1400" dirty="0">
                <a:solidFill>
                  <a:srgbClr val="000000"/>
                </a:solidFill>
                <a:latin typeface="Arial" panose="020B0604020202020204" pitchFamily="34" charset="0"/>
              </a:rPr>
              <a:t>Utarbeidelse av statistikk, siste 5 år </a:t>
            </a:r>
            <a:r>
              <a:rPr lang="nb-NO" sz="1400" dirty="0" err="1">
                <a:solidFill>
                  <a:srgbClr val="000000"/>
                </a:solidFill>
                <a:latin typeface="Arial" panose="020B0604020202020204" pitchFamily="34" charset="0"/>
              </a:rPr>
              <a:t>f.eks</a:t>
            </a:r>
            <a:r>
              <a:rPr lang="nb-NO" sz="1400" dirty="0">
                <a:solidFill>
                  <a:srgbClr val="000000"/>
                </a:solidFill>
                <a:latin typeface="Arial" panose="020B0604020202020204" pitchFamily="34" charset="0"/>
              </a:rPr>
              <a:t>, kjønn og stilling</a:t>
            </a:r>
          </a:p>
          <a:p>
            <a:pPr>
              <a:buFont typeface="Wingdings" panose="05000000000000000000" pitchFamily="2" charset="2"/>
              <a:buChar char="ü"/>
            </a:pPr>
            <a:r>
              <a:rPr lang="nb-NO" sz="1400" dirty="0" err="1">
                <a:solidFill>
                  <a:srgbClr val="000000"/>
                </a:solidFill>
                <a:latin typeface="Arial" panose="020B0604020202020204" pitchFamily="34" charset="0"/>
              </a:rPr>
              <a:t>Kronesummer</a:t>
            </a:r>
            <a:r>
              <a:rPr lang="nb-NO" sz="1400" dirty="0">
                <a:solidFill>
                  <a:srgbClr val="000000"/>
                </a:solidFill>
                <a:latin typeface="Arial" panose="020B0604020202020204" pitchFamily="34" charset="0"/>
              </a:rPr>
              <a:t> må endres til lønnstrinn, alle som har passert pluss alle som passerer. Kanskje se på alle som er </a:t>
            </a:r>
            <a:r>
              <a:rPr lang="nb-NO" sz="1400" dirty="0" err="1">
                <a:solidFill>
                  <a:srgbClr val="000000"/>
                </a:solidFill>
                <a:latin typeface="Arial" panose="020B0604020202020204" pitchFamily="34" charset="0"/>
              </a:rPr>
              <a:t>f.eks</a:t>
            </a:r>
            <a:r>
              <a:rPr lang="nb-NO" sz="1400" dirty="0">
                <a:solidFill>
                  <a:srgbClr val="000000"/>
                </a:solidFill>
                <a:latin typeface="Arial" panose="020B0604020202020204" pitchFamily="34" charset="0"/>
              </a:rPr>
              <a:t> innenfor 1500 til neste lønnstrinn.</a:t>
            </a:r>
          </a:p>
          <a:p>
            <a:pPr>
              <a:buFont typeface="Wingdings" panose="05000000000000000000" pitchFamily="2" charset="2"/>
              <a:buChar char="ü"/>
            </a:pPr>
            <a:r>
              <a:rPr lang="nb-NO" sz="1400" dirty="0">
                <a:solidFill>
                  <a:srgbClr val="000000"/>
                </a:solidFill>
                <a:latin typeface="Arial" panose="020B0604020202020204" pitchFamily="34" charset="0"/>
              </a:rPr>
              <a:t>De som er ansatt etter 1. mai 2021 bør være ivaretatt gjennom HTA § 2.5.5.3 i forkant av lokale lønnsforhandlinger.</a:t>
            </a:r>
          </a:p>
          <a:p>
            <a:pPr>
              <a:buFont typeface="Wingdings" panose="05000000000000000000" pitchFamily="2" charset="2"/>
              <a:buChar char="ü"/>
            </a:pPr>
            <a:r>
              <a:rPr lang="nb-NO" sz="1400" dirty="0">
                <a:solidFill>
                  <a:srgbClr val="000000"/>
                </a:solidFill>
                <a:latin typeface="Arial" panose="020B0604020202020204" pitchFamily="34" charset="0"/>
              </a:rPr>
              <a:t>Viktig å gjennomføre 2.5.3.1a</a:t>
            </a:r>
          </a:p>
          <a:p>
            <a:pPr>
              <a:buFont typeface="Wingdings" panose="05000000000000000000" pitchFamily="2" charset="2"/>
              <a:buChar char="ü"/>
            </a:pPr>
            <a:r>
              <a:rPr lang="nb-NO" sz="1400" dirty="0">
                <a:solidFill>
                  <a:srgbClr val="000000"/>
                </a:solidFill>
                <a:latin typeface="Arial" panose="020B0604020202020204" pitchFamily="34" charset="0"/>
              </a:rPr>
              <a:t>Ønsker ikke å bruke midler på særavtaler</a:t>
            </a:r>
          </a:p>
          <a:p>
            <a:pPr>
              <a:buFont typeface="Wingdings" panose="05000000000000000000" pitchFamily="2" charset="2"/>
              <a:buChar char="ü"/>
            </a:pPr>
            <a:r>
              <a:rPr lang="nb-NO" sz="1400" dirty="0">
                <a:solidFill>
                  <a:srgbClr val="000000"/>
                </a:solidFill>
                <a:latin typeface="Arial" panose="020B0604020202020204" pitchFamily="34" charset="0"/>
              </a:rPr>
              <a:t>Parat forsvar ønsker å delegere forhandlingene til DIF.</a:t>
            </a:r>
          </a:p>
          <a:p>
            <a:pPr>
              <a:buFont typeface="Wingdings" panose="05000000000000000000" pitchFamily="2" charset="2"/>
              <a:buChar char="ü"/>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nb-NO" sz="1800" dirty="0">
              <a:solidFill>
                <a:srgbClr val="000000"/>
              </a:solidFill>
              <a:latin typeface="Arial" panose="020B0604020202020204" pitchFamily="34" charset="0"/>
            </a:endParaRPr>
          </a:p>
          <a:p>
            <a:pPr>
              <a:buFont typeface="Wingdings" panose="05000000000000000000" pitchFamily="2" charset="2"/>
              <a:buChar char="ü"/>
            </a:pPr>
            <a:endParaRPr lang="nb-NO" sz="1800" dirty="0">
              <a:solidFill>
                <a:srgbClr val="000000"/>
              </a:solidFill>
              <a:latin typeface="Arial" panose="020B0604020202020204" pitchFamily="34" charset="0"/>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6146" name="Picture 2" descr="3 grunner til at forhandlinger kan ta tid - Dagens Perspektiv">
            <a:extLst>
              <a:ext uri="{FF2B5EF4-FFF2-40B4-BE49-F238E27FC236}">
                <a16:creationId xmlns:a16="http://schemas.microsoft.com/office/drawing/2014/main" id="{3BCD456E-ED2F-4F4D-88C1-5F6AA30CC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407" y="1899872"/>
            <a:ext cx="27051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5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BBA02-5CE5-9CA6-5DBD-A808DCDF87C7}"/>
              </a:ext>
            </a:extLst>
          </p:cNvPr>
          <p:cNvSpPr>
            <a:spLocks noGrp="1"/>
          </p:cNvSpPr>
          <p:nvPr>
            <p:ph type="title"/>
          </p:nvPr>
        </p:nvSpPr>
        <p:spPr/>
        <p:txBody>
          <a:bodyPr>
            <a:normAutofit/>
          </a:bodyPr>
          <a:lstStyle/>
          <a:p>
            <a:r>
              <a:rPr lang="nb-NO" sz="3200" dirty="0">
                <a:solidFill>
                  <a:srgbClr val="000000"/>
                </a:solidFill>
              </a:rPr>
              <a:t>Sentrale tillegg</a:t>
            </a:r>
          </a:p>
        </p:txBody>
      </p:sp>
      <p:sp>
        <p:nvSpPr>
          <p:cNvPr id="3" name="Plassholder for innhold 2">
            <a:extLst>
              <a:ext uri="{FF2B5EF4-FFF2-40B4-BE49-F238E27FC236}">
                <a16:creationId xmlns:a16="http://schemas.microsoft.com/office/drawing/2014/main" id="{A86E4C9D-61A1-33C2-BC91-08A9B9952505}"/>
              </a:ext>
            </a:extLst>
          </p:cNvPr>
          <p:cNvSpPr>
            <a:spLocks noGrp="1"/>
          </p:cNvSpPr>
          <p:nvPr>
            <p:ph idx="1"/>
          </p:nvPr>
        </p:nvSpPr>
        <p:spPr/>
        <p:txBody>
          <a:bodyPr>
            <a:normAutofit/>
          </a:bodyPr>
          <a:lstStyle/>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Alle er sikret NOK 10.000</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NOK 10.000 i kronetillegg </a:t>
            </a:r>
            <a:r>
              <a:rPr lang="nb-NO" sz="1800" dirty="0" err="1">
                <a:solidFill>
                  <a:srgbClr val="000000"/>
                </a:solidFill>
                <a:latin typeface="Arial" panose="020B0604020202020204" pitchFamily="34" charset="0"/>
                <a:cs typeface="Arial" panose="020B0604020202020204" pitchFamily="34" charset="0"/>
              </a:rPr>
              <a:t>ltr</a:t>
            </a:r>
            <a:r>
              <a:rPr lang="nb-NO" sz="1800" dirty="0">
                <a:solidFill>
                  <a:srgbClr val="000000"/>
                </a:solidFill>
                <a:latin typeface="Arial" panose="020B0604020202020204" pitchFamily="34" charset="0"/>
                <a:cs typeface="Arial" panose="020B0604020202020204" pitchFamily="34" charset="0"/>
              </a:rPr>
              <a:t>. 19-64</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1,7% til alle i </a:t>
            </a:r>
            <a:r>
              <a:rPr lang="nb-NO" sz="1800" dirty="0" err="1">
                <a:solidFill>
                  <a:srgbClr val="000000"/>
                </a:solidFill>
                <a:latin typeface="Arial" panose="020B0604020202020204" pitchFamily="34" charset="0"/>
                <a:cs typeface="Arial" panose="020B0604020202020204" pitchFamily="34" charset="0"/>
              </a:rPr>
              <a:t>ltr</a:t>
            </a:r>
            <a:r>
              <a:rPr lang="nb-NO" sz="1800" dirty="0">
                <a:solidFill>
                  <a:srgbClr val="000000"/>
                </a:solidFill>
                <a:latin typeface="Arial" panose="020B0604020202020204" pitchFamily="34" charset="0"/>
                <a:cs typeface="Arial" panose="020B0604020202020204" pitchFamily="34" charset="0"/>
              </a:rPr>
              <a:t>. 65-101</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Ett lønnstrinn til 1408 Førstekonsulent</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Skumringstillegg økes til NOK 25</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Helgetillegget økes til NOK 65</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Timelønn øker til 200% for overtidstimer efter nattevakt</a:t>
            </a:r>
          </a:p>
        </p:txBody>
      </p:sp>
      <p:pic>
        <p:nvPicPr>
          <p:cNvPr id="4" name="Bilde 3">
            <a:extLst>
              <a:ext uri="{FF2B5EF4-FFF2-40B4-BE49-F238E27FC236}">
                <a16:creationId xmlns:a16="http://schemas.microsoft.com/office/drawing/2014/main" id="{5C901D2E-3C60-3118-3D58-272F26571CC3}"/>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3055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2366219" y="1858522"/>
            <a:ext cx="4411561" cy="1426456"/>
          </a:xfrm>
        </p:spPr>
        <p:txBody>
          <a:bodyPr/>
          <a:lstStyle/>
          <a:p>
            <a:pPr algn="ctr"/>
            <a:r>
              <a:rPr lang="nb-NO" sz="4000" dirty="0"/>
              <a:t>Spørsmål?</a:t>
            </a:r>
          </a:p>
        </p:txBody>
      </p:sp>
      <p:pic>
        <p:nvPicPr>
          <p:cNvPr id="6" name="Bilde 5">
            <a:extLst>
              <a:ext uri="{FF2B5EF4-FFF2-40B4-BE49-F238E27FC236}">
                <a16:creationId xmlns:a16="http://schemas.microsoft.com/office/drawing/2014/main" id="{86750D96-B2B5-4B97-AB53-D881A2B46A16}"/>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58009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1485900" y="2096920"/>
            <a:ext cx="3018988" cy="790079"/>
          </a:xfrm>
        </p:spPr>
        <p:txBody>
          <a:bodyPr/>
          <a:lstStyle/>
          <a:p>
            <a:r>
              <a:rPr lang="nb-NO" dirty="0"/>
              <a:t>Lokale forhandlinger</a:t>
            </a:r>
          </a:p>
        </p:txBody>
      </p:sp>
      <p:pic>
        <p:nvPicPr>
          <p:cNvPr id="6" name="Bilde 5">
            <a:extLst>
              <a:ext uri="{FF2B5EF4-FFF2-40B4-BE49-F238E27FC236}">
                <a16:creationId xmlns:a16="http://schemas.microsoft.com/office/drawing/2014/main" id="{86750D96-B2B5-4B97-AB53-D881A2B46A16}"/>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7170" name="Picture 2" descr="Sparepenger - «Jeg vil ta ut alle pengene mine, takk»">
            <a:extLst>
              <a:ext uri="{FF2B5EF4-FFF2-40B4-BE49-F238E27FC236}">
                <a16:creationId xmlns:a16="http://schemas.microsoft.com/office/drawing/2014/main" id="{7528F464-92B5-07D7-2E2B-45F38E3E7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555" y="1538288"/>
            <a:ext cx="36195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1798539-9DFF-42D6-9FC0-A78F006F272F}"/>
              </a:ext>
            </a:extLst>
          </p:cNvPr>
          <p:cNvSpPr>
            <a:spLocks noGrp="1"/>
          </p:cNvSpPr>
          <p:nvPr>
            <p:ph type="title"/>
          </p:nvPr>
        </p:nvSpPr>
        <p:spPr/>
        <p:txBody>
          <a:bodyPr>
            <a:normAutofit/>
          </a:bodyPr>
          <a:lstStyle/>
          <a:p>
            <a:r>
              <a:rPr lang="nb-NO" dirty="0"/>
              <a:t>Lønnsoppgjøret 2022</a:t>
            </a:r>
          </a:p>
        </p:txBody>
      </p:sp>
      <p:pic>
        <p:nvPicPr>
          <p:cNvPr id="5" name="Bilde 4">
            <a:extLst>
              <a:ext uri="{FF2B5EF4-FFF2-40B4-BE49-F238E27FC236}">
                <a16:creationId xmlns:a16="http://schemas.microsoft.com/office/drawing/2014/main" id="{2DBB0FFF-A414-4C4C-807C-76838126942C}"/>
              </a:ext>
            </a:extLst>
          </p:cNvPr>
          <p:cNvPicPr>
            <a:picLocks noChangeAspect="1"/>
          </p:cNvPicPr>
          <p:nvPr/>
        </p:nvPicPr>
        <p:blipFill>
          <a:blip r:embed="rId2"/>
          <a:stretch>
            <a:fillRect/>
          </a:stretch>
        </p:blipFill>
        <p:spPr>
          <a:xfrm>
            <a:off x="1101184" y="4871043"/>
            <a:ext cx="844493" cy="275072"/>
          </a:xfrm>
          <a:prstGeom prst="rect">
            <a:avLst/>
          </a:prstGeom>
        </p:spPr>
      </p:pic>
      <p:sp>
        <p:nvSpPr>
          <p:cNvPr id="6" name="TekstSylinder 5">
            <a:extLst>
              <a:ext uri="{FF2B5EF4-FFF2-40B4-BE49-F238E27FC236}">
                <a16:creationId xmlns:a16="http://schemas.microsoft.com/office/drawing/2014/main" id="{3C6D99F4-6A3E-4483-A5B8-62B0F72D2226}"/>
              </a:ext>
            </a:extLst>
          </p:cNvPr>
          <p:cNvSpPr txBox="1"/>
          <p:nvPr/>
        </p:nvSpPr>
        <p:spPr>
          <a:xfrm>
            <a:off x="751903" y="3273254"/>
            <a:ext cx="7444635" cy="1323439"/>
          </a:xfrm>
          <a:prstGeom prst="rect">
            <a:avLst/>
          </a:prstGeom>
          <a:noFill/>
        </p:spPr>
        <p:txBody>
          <a:bodyPr wrap="square" rtlCol="0">
            <a:spAutoFit/>
          </a:bodyPr>
          <a:lstStyle/>
          <a:p>
            <a:pPr marL="285750" indent="-285750">
              <a:buFont typeface="Wingdings" panose="05000000000000000000" pitchFamily="2" charset="2"/>
              <a:buChar char="ü"/>
            </a:pPr>
            <a:r>
              <a:rPr lang="nb-NO" sz="1600" b="0" i="0" u="none" strike="noStrike" baseline="0" dirty="0">
                <a:solidFill>
                  <a:srgbClr val="000000"/>
                </a:solidFill>
                <a:latin typeface="Arial" panose="020B0604020202020204" pitchFamily="34" charset="0"/>
              </a:rPr>
              <a:t>Grunnlaget for </a:t>
            </a:r>
            <a:r>
              <a:rPr lang="nb-NO" sz="1600" b="0" i="0" u="none" strike="noStrike" baseline="0" dirty="0" err="1">
                <a:solidFill>
                  <a:srgbClr val="000000"/>
                </a:solidFill>
                <a:latin typeface="Arial" panose="020B0604020202020204" pitchFamily="34" charset="0"/>
              </a:rPr>
              <a:t>KDDs</a:t>
            </a:r>
            <a:r>
              <a:rPr lang="nb-NO" sz="1600" b="0" i="0" u="none" strike="noStrike" baseline="0" dirty="0">
                <a:solidFill>
                  <a:srgbClr val="000000"/>
                </a:solidFill>
                <a:latin typeface="Arial" panose="020B0604020202020204" pitchFamily="34" charset="0"/>
              </a:rPr>
              <a:t> beregninger er lønnsstatistikken per 1. oktober 2020. </a:t>
            </a:r>
          </a:p>
          <a:p>
            <a:pPr marL="285750" indent="-285750">
              <a:buFont typeface="Wingdings" panose="05000000000000000000" pitchFamily="2" charset="2"/>
              <a:buChar char="ü"/>
            </a:pPr>
            <a:r>
              <a:rPr lang="nb-NO" sz="1600" b="0" i="0" u="none" strike="noStrike" baseline="0" dirty="0">
                <a:solidFill>
                  <a:srgbClr val="000000"/>
                </a:solidFill>
                <a:latin typeface="Arial" panose="020B0604020202020204" pitchFamily="34" charset="0"/>
              </a:rPr>
              <a:t>I den enkelte virksomhet skal den gjennomsnittlige årslønnen multipliseres med antall årsverk i virksomheten per 1. mai 2022. Dette beløpet multipliseres deretter med prosentsatsen for de lokale forhandlingene.</a:t>
            </a:r>
          </a:p>
          <a:p>
            <a:pPr marL="285750" indent="-285750">
              <a:buFont typeface="Wingdings" panose="05000000000000000000" pitchFamily="2" charset="2"/>
              <a:buChar char="ü"/>
            </a:pPr>
            <a:r>
              <a:rPr lang="nb-NO" sz="1600" b="0" i="0" u="none" strike="noStrike" baseline="0" dirty="0">
                <a:solidFill>
                  <a:srgbClr val="000000"/>
                </a:solidFill>
                <a:latin typeface="Arial" panose="020B0604020202020204" pitchFamily="34" charset="0"/>
              </a:rPr>
              <a:t>Kunne gitt ca. kr 5700 med flatt tillegg. </a:t>
            </a:r>
            <a:endParaRPr lang="nb-NO" sz="1600" dirty="0"/>
          </a:p>
        </p:txBody>
      </p:sp>
      <p:graphicFrame>
        <p:nvGraphicFramePr>
          <p:cNvPr id="3" name="Tabell 6">
            <a:extLst>
              <a:ext uri="{FF2B5EF4-FFF2-40B4-BE49-F238E27FC236}">
                <a16:creationId xmlns:a16="http://schemas.microsoft.com/office/drawing/2014/main" id="{ADFC2B85-3BB7-4AA6-B43C-4D023D9C75C0}"/>
              </a:ext>
            </a:extLst>
          </p:cNvPr>
          <p:cNvGraphicFramePr>
            <a:graphicFrameLocks noGrp="1"/>
          </p:cNvGraphicFramePr>
          <p:nvPr>
            <p:extLst>
              <p:ext uri="{D42A27DB-BD31-4B8C-83A1-F6EECF244321}">
                <p14:modId xmlns:p14="http://schemas.microsoft.com/office/powerpoint/2010/main" val="3005497339"/>
              </p:ext>
            </p:extLst>
          </p:nvPr>
        </p:nvGraphicFramePr>
        <p:xfrm>
          <a:off x="1264954" y="1288899"/>
          <a:ext cx="6387128" cy="1828800"/>
        </p:xfrm>
        <a:graphic>
          <a:graphicData uri="http://schemas.openxmlformats.org/drawingml/2006/table">
            <a:tbl>
              <a:tblPr firstRow="1" bandRow="1">
                <a:tableStyleId>{5C22544A-7EE6-4342-B048-85BDC9FD1C3A}</a:tableStyleId>
              </a:tblPr>
              <a:tblGrid>
                <a:gridCol w="1234287">
                  <a:extLst>
                    <a:ext uri="{9D8B030D-6E8A-4147-A177-3AD203B41FA5}">
                      <a16:colId xmlns:a16="http://schemas.microsoft.com/office/drawing/2014/main" val="2349874073"/>
                    </a:ext>
                  </a:extLst>
                </a:gridCol>
                <a:gridCol w="1234287">
                  <a:extLst>
                    <a:ext uri="{9D8B030D-6E8A-4147-A177-3AD203B41FA5}">
                      <a16:colId xmlns:a16="http://schemas.microsoft.com/office/drawing/2014/main" val="3679043201"/>
                    </a:ext>
                  </a:extLst>
                </a:gridCol>
                <a:gridCol w="987180">
                  <a:extLst>
                    <a:ext uri="{9D8B030D-6E8A-4147-A177-3AD203B41FA5}">
                      <a16:colId xmlns:a16="http://schemas.microsoft.com/office/drawing/2014/main" val="3664556758"/>
                    </a:ext>
                  </a:extLst>
                </a:gridCol>
                <a:gridCol w="833762">
                  <a:extLst>
                    <a:ext uri="{9D8B030D-6E8A-4147-A177-3AD203B41FA5}">
                      <a16:colId xmlns:a16="http://schemas.microsoft.com/office/drawing/2014/main" val="1868093101"/>
                    </a:ext>
                  </a:extLst>
                </a:gridCol>
                <a:gridCol w="2097612">
                  <a:extLst>
                    <a:ext uri="{9D8B030D-6E8A-4147-A177-3AD203B41FA5}">
                      <a16:colId xmlns:a16="http://schemas.microsoft.com/office/drawing/2014/main" val="1118265767"/>
                    </a:ext>
                  </a:extLst>
                </a:gridCol>
              </a:tblGrid>
              <a:tr h="298166">
                <a:tc>
                  <a:txBody>
                    <a:bodyPr/>
                    <a:lstStyle/>
                    <a:p>
                      <a:r>
                        <a:rPr lang="nb-NO" sz="1400" dirty="0"/>
                        <a:t>Etat</a:t>
                      </a:r>
                    </a:p>
                  </a:txBody>
                  <a:tcPr/>
                </a:tc>
                <a:tc>
                  <a:txBody>
                    <a:bodyPr/>
                    <a:lstStyle/>
                    <a:p>
                      <a:r>
                        <a:rPr lang="nb-NO" sz="1400" dirty="0"/>
                        <a:t>Årslønn</a:t>
                      </a:r>
                    </a:p>
                  </a:txBody>
                  <a:tcPr/>
                </a:tc>
                <a:tc>
                  <a:txBody>
                    <a:bodyPr/>
                    <a:lstStyle/>
                    <a:p>
                      <a:r>
                        <a:rPr lang="nb-NO" sz="1400" dirty="0"/>
                        <a:t>Antall</a:t>
                      </a:r>
                    </a:p>
                  </a:txBody>
                  <a:tcPr/>
                </a:tc>
                <a:tc>
                  <a:txBody>
                    <a:bodyPr/>
                    <a:lstStyle/>
                    <a:p>
                      <a:r>
                        <a:rPr lang="nb-NO" sz="1400" dirty="0"/>
                        <a:t>Tillegg</a:t>
                      </a:r>
                    </a:p>
                  </a:txBody>
                  <a:tcPr/>
                </a:tc>
                <a:tc>
                  <a:txBody>
                    <a:bodyPr/>
                    <a:lstStyle/>
                    <a:p>
                      <a:r>
                        <a:rPr lang="nb-NO" sz="1400" dirty="0"/>
                        <a:t>Pott</a:t>
                      </a:r>
                    </a:p>
                  </a:txBody>
                  <a:tcPr/>
                </a:tc>
                <a:extLst>
                  <a:ext uri="{0D108BD9-81ED-4DB2-BD59-A6C34878D82A}">
                    <a16:rowId xmlns:a16="http://schemas.microsoft.com/office/drawing/2014/main" val="2607000263"/>
                  </a:ext>
                </a:extLst>
              </a:tr>
              <a:tr h="298166">
                <a:tc>
                  <a:txBody>
                    <a:bodyPr/>
                    <a:lstStyle/>
                    <a:p>
                      <a:r>
                        <a:rPr lang="nb-NO" sz="1400" dirty="0"/>
                        <a:t>FB</a:t>
                      </a:r>
                    </a:p>
                  </a:txBody>
                  <a:tcPr/>
                </a:tc>
                <a:tc>
                  <a:txBody>
                    <a:bodyPr/>
                    <a:lstStyle/>
                    <a:p>
                      <a:r>
                        <a:rPr lang="nb-NO" sz="1400" dirty="0"/>
                        <a:t>536 100</a:t>
                      </a:r>
                    </a:p>
                  </a:txBody>
                  <a:tcPr/>
                </a:tc>
                <a:tc>
                  <a:txBody>
                    <a:bodyPr/>
                    <a:lstStyle/>
                    <a:p>
                      <a:endParaRPr lang="nb-NO" sz="1400" dirty="0"/>
                    </a:p>
                  </a:txBody>
                  <a:tcPr/>
                </a:tc>
                <a:tc>
                  <a:txBody>
                    <a:bodyPr/>
                    <a:lstStyle/>
                    <a:p>
                      <a:r>
                        <a:rPr lang="nb-NO" sz="1400" dirty="0"/>
                        <a:t>0,85%</a:t>
                      </a:r>
                    </a:p>
                  </a:txBody>
                  <a:tcPr/>
                </a:tc>
                <a:tc>
                  <a:txBody>
                    <a:bodyPr/>
                    <a:lstStyle/>
                    <a:p>
                      <a:endParaRPr lang="nb-NO" sz="1400" dirty="0"/>
                    </a:p>
                  </a:txBody>
                  <a:tcPr/>
                </a:tc>
                <a:extLst>
                  <a:ext uri="{0D108BD9-81ED-4DB2-BD59-A6C34878D82A}">
                    <a16:rowId xmlns:a16="http://schemas.microsoft.com/office/drawing/2014/main" val="107791371"/>
                  </a:ext>
                </a:extLst>
              </a:tr>
              <a:tr h="298166">
                <a:tc>
                  <a:txBody>
                    <a:bodyPr/>
                    <a:lstStyle/>
                    <a:p>
                      <a:r>
                        <a:rPr lang="nb-NO" sz="1400" dirty="0"/>
                        <a:t>FFI</a:t>
                      </a:r>
                    </a:p>
                  </a:txBody>
                  <a:tcPr/>
                </a:tc>
                <a:tc>
                  <a:txBody>
                    <a:bodyPr/>
                    <a:lstStyle/>
                    <a:p>
                      <a:r>
                        <a:rPr lang="nb-NO" sz="1400" dirty="0"/>
                        <a:t>627 670</a:t>
                      </a:r>
                    </a:p>
                  </a:txBody>
                  <a:tcPr/>
                </a:tc>
                <a:tc>
                  <a:txBody>
                    <a:bodyPr/>
                    <a:lstStyle/>
                    <a:p>
                      <a:endParaRPr lang="nb-NO" sz="1400"/>
                    </a:p>
                  </a:txBody>
                  <a:tcPr/>
                </a:tc>
                <a:tc>
                  <a:txBody>
                    <a:bodyPr/>
                    <a:lstStyle/>
                    <a:p>
                      <a:r>
                        <a:rPr lang="nb-NO" sz="1400" dirty="0"/>
                        <a:t>0,85%</a:t>
                      </a:r>
                    </a:p>
                  </a:txBody>
                  <a:tcPr/>
                </a:tc>
                <a:tc>
                  <a:txBody>
                    <a:bodyPr/>
                    <a:lstStyle/>
                    <a:p>
                      <a:endParaRPr lang="nb-NO" sz="1400"/>
                    </a:p>
                  </a:txBody>
                  <a:tcPr/>
                </a:tc>
                <a:extLst>
                  <a:ext uri="{0D108BD9-81ED-4DB2-BD59-A6C34878D82A}">
                    <a16:rowId xmlns:a16="http://schemas.microsoft.com/office/drawing/2014/main" val="2876452340"/>
                  </a:ext>
                </a:extLst>
              </a:tr>
              <a:tr h="298166">
                <a:tc>
                  <a:txBody>
                    <a:bodyPr/>
                    <a:lstStyle/>
                    <a:p>
                      <a:r>
                        <a:rPr lang="nb-NO" sz="1400" dirty="0"/>
                        <a:t>FMA</a:t>
                      </a:r>
                    </a:p>
                  </a:txBody>
                  <a:tcPr/>
                </a:tc>
                <a:tc>
                  <a:txBody>
                    <a:bodyPr/>
                    <a:lstStyle/>
                    <a:p>
                      <a:r>
                        <a:rPr lang="nb-NO" sz="1400" dirty="0"/>
                        <a:t>584 140</a:t>
                      </a:r>
                    </a:p>
                  </a:txBody>
                  <a:tcPr/>
                </a:tc>
                <a:tc>
                  <a:txBody>
                    <a:bodyPr/>
                    <a:lstStyle/>
                    <a:p>
                      <a:endParaRPr lang="nb-NO" sz="1400" dirty="0"/>
                    </a:p>
                  </a:txBody>
                  <a:tcPr/>
                </a:tc>
                <a:tc>
                  <a:txBody>
                    <a:bodyPr/>
                    <a:lstStyle/>
                    <a:p>
                      <a:r>
                        <a:rPr lang="nb-NO" sz="1400" dirty="0"/>
                        <a:t>0,85%</a:t>
                      </a:r>
                    </a:p>
                  </a:txBody>
                  <a:tcPr/>
                </a:tc>
                <a:tc>
                  <a:txBody>
                    <a:bodyPr/>
                    <a:lstStyle/>
                    <a:p>
                      <a:endParaRPr lang="nb-NO" sz="1400" dirty="0"/>
                    </a:p>
                  </a:txBody>
                  <a:tcPr/>
                </a:tc>
                <a:extLst>
                  <a:ext uri="{0D108BD9-81ED-4DB2-BD59-A6C34878D82A}">
                    <a16:rowId xmlns:a16="http://schemas.microsoft.com/office/drawing/2014/main" val="443444665"/>
                  </a:ext>
                </a:extLst>
              </a:tr>
              <a:tr h="298166">
                <a:tc>
                  <a:txBody>
                    <a:bodyPr/>
                    <a:lstStyle/>
                    <a:p>
                      <a:r>
                        <a:rPr lang="nb-NO" sz="1400" dirty="0"/>
                        <a:t>Forsvaret</a:t>
                      </a:r>
                    </a:p>
                  </a:txBody>
                  <a:tcPr/>
                </a:tc>
                <a:tc>
                  <a:txBody>
                    <a:bodyPr/>
                    <a:lstStyle/>
                    <a:p>
                      <a:r>
                        <a:rPr lang="nb-NO" sz="1400" dirty="0"/>
                        <a:t>659 385</a:t>
                      </a:r>
                    </a:p>
                  </a:txBody>
                  <a:tcPr/>
                </a:tc>
                <a:tc>
                  <a:txBody>
                    <a:bodyPr/>
                    <a:lstStyle/>
                    <a:p>
                      <a:endParaRPr lang="nb-NO" sz="1400" dirty="0"/>
                    </a:p>
                  </a:txBody>
                  <a:tcPr/>
                </a:tc>
                <a:tc>
                  <a:txBody>
                    <a:bodyPr/>
                    <a:lstStyle/>
                    <a:p>
                      <a:r>
                        <a:rPr lang="nb-NO" sz="1400" dirty="0"/>
                        <a:t>0,85%</a:t>
                      </a:r>
                    </a:p>
                  </a:txBody>
                  <a:tcPr/>
                </a:tc>
                <a:tc>
                  <a:txBody>
                    <a:bodyPr/>
                    <a:lstStyle/>
                    <a:p>
                      <a:r>
                        <a:rPr lang="nb-NO" sz="1400" dirty="0"/>
                        <a:t>Kr 80 000 000</a:t>
                      </a:r>
                    </a:p>
                  </a:txBody>
                  <a:tcPr/>
                </a:tc>
                <a:extLst>
                  <a:ext uri="{0D108BD9-81ED-4DB2-BD59-A6C34878D82A}">
                    <a16:rowId xmlns:a16="http://schemas.microsoft.com/office/drawing/2014/main" val="582340590"/>
                  </a:ext>
                </a:extLst>
              </a:tr>
              <a:tr h="298166">
                <a:tc>
                  <a:txBody>
                    <a:bodyPr/>
                    <a:lstStyle/>
                    <a:p>
                      <a:r>
                        <a:rPr lang="nb-NO" sz="1400" dirty="0"/>
                        <a:t>NSM</a:t>
                      </a:r>
                    </a:p>
                  </a:txBody>
                  <a:tcPr/>
                </a:tc>
                <a:tc>
                  <a:txBody>
                    <a:bodyPr/>
                    <a:lstStyle/>
                    <a:p>
                      <a:r>
                        <a:rPr lang="nb-NO" sz="1400" dirty="0"/>
                        <a:t>624 100</a:t>
                      </a:r>
                    </a:p>
                  </a:txBody>
                  <a:tcPr/>
                </a:tc>
                <a:tc>
                  <a:txBody>
                    <a:bodyPr/>
                    <a:lstStyle/>
                    <a:p>
                      <a:endParaRPr lang="nb-NO" sz="1400" dirty="0"/>
                    </a:p>
                  </a:txBody>
                  <a:tcPr/>
                </a:tc>
                <a:tc>
                  <a:txBody>
                    <a:bodyPr/>
                    <a:lstStyle/>
                    <a:p>
                      <a:r>
                        <a:rPr lang="nb-NO" sz="1400" dirty="0"/>
                        <a:t>0,85%</a:t>
                      </a:r>
                    </a:p>
                  </a:txBody>
                  <a:tcPr/>
                </a:tc>
                <a:tc>
                  <a:txBody>
                    <a:bodyPr/>
                    <a:lstStyle/>
                    <a:p>
                      <a:endParaRPr lang="nb-NO" sz="1400" dirty="0"/>
                    </a:p>
                  </a:txBody>
                  <a:tcPr/>
                </a:tc>
                <a:extLst>
                  <a:ext uri="{0D108BD9-81ED-4DB2-BD59-A6C34878D82A}">
                    <a16:rowId xmlns:a16="http://schemas.microsoft.com/office/drawing/2014/main" val="3177622736"/>
                  </a:ext>
                </a:extLst>
              </a:tr>
            </a:tbl>
          </a:graphicData>
        </a:graphic>
      </p:graphicFrame>
    </p:spTree>
    <p:extLst>
      <p:ext uri="{BB962C8B-B14F-4D97-AF65-F5344CB8AC3E}">
        <p14:creationId xmlns:p14="http://schemas.microsoft.com/office/powerpoint/2010/main" val="6203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Forberedende møte</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Gjennomgå forhandlingsgrunnlaget</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Hva er samlet avsetning</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Er det noe spesielt som skal prioriteres </a:t>
            </a:r>
            <a:r>
              <a:rPr lang="nb-NO" altLang="nb-NO" sz="1800" dirty="0" err="1">
                <a:solidFill>
                  <a:srgbClr val="000000"/>
                </a:solidFill>
                <a:latin typeface="Arial" panose="020B0604020202020204" pitchFamily="34" charset="0"/>
                <a:ea typeface="MS PGothic" pitchFamily="34" charset="-128"/>
              </a:rPr>
              <a:t>ref</a:t>
            </a:r>
            <a:r>
              <a:rPr lang="nb-NO" altLang="nb-NO" sz="1800" dirty="0">
                <a:solidFill>
                  <a:srgbClr val="000000"/>
                </a:solidFill>
                <a:latin typeface="Arial" panose="020B0604020202020204" pitchFamily="34" charset="0"/>
                <a:ea typeface="MS PGothic" pitchFamily="34" charset="-128"/>
              </a:rPr>
              <a:t> føringer/lokal lønnspolitikk </a:t>
            </a:r>
            <a:r>
              <a:rPr lang="nb-NO" altLang="nb-NO" sz="1800" dirty="0" err="1">
                <a:solidFill>
                  <a:srgbClr val="000000"/>
                </a:solidFill>
                <a:latin typeface="Arial" panose="020B0604020202020204" pitchFamily="34" charset="0"/>
                <a:ea typeface="MS PGothic" pitchFamily="34" charset="-128"/>
              </a:rPr>
              <a:t>evnt</a:t>
            </a:r>
            <a:r>
              <a:rPr lang="nb-NO" altLang="nb-NO" sz="1800" dirty="0">
                <a:solidFill>
                  <a:srgbClr val="000000"/>
                </a:solidFill>
                <a:latin typeface="Arial" panose="020B0604020202020204" pitchFamily="34" charset="0"/>
                <a:ea typeface="MS PGothic" pitchFamily="34" charset="-128"/>
              </a:rPr>
              <a:t> andre føringer?</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Avklare hvordan forhandlingene skal gjennomføres, lag en plan for fremdrift.</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Bli enige om hvilke tall/statistikk arbeidsgiver skal fremskaffe (stilling, kjønn, alder, ansiennitet, historikk)?</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Hvor mye skal fordeles i de ulike rundene?</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Det skal føres referat fra forberedende møte!</a:t>
            </a:r>
          </a:p>
          <a:p>
            <a:pPr>
              <a:buClr>
                <a:schemeClr val="accent3"/>
              </a:buClr>
              <a:buFont typeface="Wingdings" panose="05000000000000000000" pitchFamily="2" charset="2"/>
              <a:buChar char="ü"/>
            </a:pPr>
            <a:endParaRPr lang="nb-NO" altLang="nb-NO" sz="1800" dirty="0">
              <a:solidFill>
                <a:srgbClr val="000000"/>
              </a:solidFill>
              <a:latin typeface="Arial" panose="020B0604020202020204" pitchFamily="34" charset="0"/>
              <a:ea typeface="MS PGothic" pitchFamily="34" charset="-128"/>
            </a:endParaRPr>
          </a:p>
          <a:p>
            <a:pPr>
              <a:buClr>
                <a:schemeClr val="accent3"/>
              </a:buClr>
              <a:buFont typeface="Wingdings" panose="05000000000000000000" pitchFamily="2" charset="2"/>
              <a:buChar char="ü"/>
            </a:pPr>
            <a:endParaRPr lang="nb-NO" altLang="nb-NO" sz="1400" dirty="0">
              <a:solidFill>
                <a:srgbClr val="000000"/>
              </a:solidFill>
              <a:ea typeface="MS PGothic" pitchFamily="34" charset="-128"/>
            </a:endParaRP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297966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Likelønnsprinsippet</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marL="0" indent="0">
              <a:buClr>
                <a:schemeClr val="accent3"/>
              </a:buClr>
              <a:buNone/>
            </a:pPr>
            <a:r>
              <a:rPr lang="nb-NO" sz="1800" b="0" i="0" u="none" strike="noStrike" baseline="0" dirty="0">
                <a:solidFill>
                  <a:srgbClr val="000000"/>
                </a:solidFill>
                <a:latin typeface="Arial" panose="020B0604020202020204" pitchFamily="34" charset="0"/>
              </a:rPr>
              <a:t>KMD vil understreke at prinsippet om likelønn mellom kjønnene står ved lag. Der dokumenterte lønnsforskjeller ikke kan forklares med annet enn kjønn, skal ulikhetene rettes opp, jf. likestillings- og diskrimineringsloven § 34 og HTA punkt 2.5.3 nr. 3. Det er i bestemmelsen nå i tillegg tatt inn en henvisning til de øvrige diskrimineringsgrunnlagene, jf. likestillings- og diskrimineringsloven § 6. Arbeidsgivers oppretting av lønnsforskjeller som faller inn under HTA punkt 2.5.5. nr. 3, skal ikke dekkes av avsetningen til lokale forhandlinger etter HTA punkt 2.5.1. </a:t>
            </a:r>
            <a:endParaRPr lang="nb-NO" altLang="nb-NO" sz="1800" dirty="0">
              <a:solidFill>
                <a:srgbClr val="000000"/>
              </a:solidFill>
              <a:latin typeface="Arial" panose="020B0604020202020204" pitchFamily="34" charset="0"/>
              <a:ea typeface="MS PGothic" pitchFamily="34" charset="-128"/>
            </a:endParaRPr>
          </a:p>
          <a:p>
            <a:pPr>
              <a:buClr>
                <a:schemeClr val="accent3"/>
              </a:buClr>
              <a:buFont typeface="Wingdings" panose="05000000000000000000" pitchFamily="2" charset="2"/>
              <a:buChar char="ü"/>
            </a:pPr>
            <a:endParaRPr lang="nb-NO" altLang="nb-NO" sz="1400" dirty="0">
              <a:solidFill>
                <a:srgbClr val="000000"/>
              </a:solidFill>
              <a:ea typeface="MS PGothic" pitchFamily="34" charset="-128"/>
            </a:endParaRP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88270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Innskutte midler</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marL="0" indent="0">
              <a:buClr>
                <a:schemeClr val="accent3"/>
              </a:buClr>
              <a:buNone/>
            </a:pPr>
            <a:r>
              <a:rPr lang="nb-NO" sz="1800" b="0" i="0" u="none" strike="noStrike" baseline="0" dirty="0">
                <a:solidFill>
                  <a:srgbClr val="000000"/>
                </a:solidFill>
                <a:latin typeface="Arial" panose="020B0604020202020204" pitchFamily="34" charset="0"/>
              </a:rPr>
              <a:t>Arbeidsgiver kan ikke ensidig sette betingelser for hva et tilskudd til lokale forhandlinger kan benyttes til. En forutsetning for å avsette økonomiske midler fra virksomheten, er at det er budsjettmessig dekning for merkostnadene. </a:t>
            </a:r>
            <a:endParaRPr lang="nb-NO" altLang="nb-NO" sz="1400" dirty="0">
              <a:solidFill>
                <a:srgbClr val="000000"/>
              </a:solidFill>
              <a:ea typeface="MS PGothic" pitchFamily="34" charset="-128"/>
            </a:endParaRP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pic>
        <p:nvPicPr>
          <p:cNvPr id="2050" name="Picture 2" descr="Slik slår du tilbake mot hersketeknikk - Dagens Perspektiv">
            <a:extLst>
              <a:ext uri="{FF2B5EF4-FFF2-40B4-BE49-F238E27FC236}">
                <a16:creationId xmlns:a16="http://schemas.microsoft.com/office/drawing/2014/main" id="{CF0B0816-1CC2-47AE-BE69-E7E8C1B77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7" y="2562224"/>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1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Virkemidler lokale forhandlinger(HTA 2.5.4)</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lnSpcReduction="10000"/>
          </a:bodyPr>
          <a:lstStyle/>
          <a:p>
            <a:pPr>
              <a:buClr>
                <a:schemeClr val="accent3"/>
              </a:buClr>
              <a:buFont typeface="Wingdings" panose="05000000000000000000" pitchFamily="2" charset="2"/>
              <a:buChar char="ü"/>
            </a:pPr>
            <a:r>
              <a:rPr lang="nb-NO" altLang="nb-NO" sz="1800" dirty="0">
                <a:solidFill>
                  <a:srgbClr val="000000"/>
                </a:solidFill>
                <a:ea typeface="MS PGothic" pitchFamily="34" charset="-128"/>
              </a:rPr>
              <a:t>Endret plassering innenfor lønnsrammens alternativer, </a:t>
            </a:r>
            <a:r>
              <a:rPr lang="nb-NO" altLang="nb-NO" sz="1800" dirty="0" err="1">
                <a:solidFill>
                  <a:srgbClr val="000000"/>
                </a:solidFill>
                <a:ea typeface="MS PGothic" pitchFamily="34" charset="-128"/>
              </a:rPr>
              <a:t>f.eks</a:t>
            </a:r>
            <a:r>
              <a:rPr lang="nb-NO" altLang="nb-NO" sz="1800" dirty="0">
                <a:solidFill>
                  <a:srgbClr val="000000"/>
                </a:solidFill>
                <a:ea typeface="MS PGothic" pitchFamily="34" charset="-128"/>
              </a:rPr>
              <a:t> nytt lønnsalternativ fra alt 4 til 8</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Tilstå </a:t>
            </a:r>
            <a:r>
              <a:rPr lang="nb-NO" altLang="nb-NO" sz="1800" dirty="0" err="1">
                <a:solidFill>
                  <a:srgbClr val="000000"/>
                </a:solidFill>
                <a:ea typeface="MS PGothic" pitchFamily="34" charset="-128"/>
              </a:rPr>
              <a:t>tilleggsansienitet</a:t>
            </a:r>
            <a:r>
              <a:rPr lang="nb-NO" altLang="nb-NO" sz="1800" dirty="0">
                <a:solidFill>
                  <a:srgbClr val="000000"/>
                </a:solidFill>
                <a:ea typeface="MS PGothic" pitchFamily="34" charset="-128"/>
              </a:rPr>
              <a:t>, vil kun ha betydning på de på ramme i alt 3-10</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Endret plassering innenfor stillingskodens lønnsspenn</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Tilstå fast eller tidsavgrenset kronetillegg</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Stillinger kan omgjøres til annen stillingskode</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Avtale minstelønn for arbeidstakere med særlige arbeidsoppgaver, tjenestested og lignende</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Opprette og endre særavtaler</a:t>
            </a:r>
          </a:p>
          <a:p>
            <a:pPr>
              <a:buClr>
                <a:schemeClr val="accent3"/>
              </a:buClr>
              <a:buFont typeface="Wingdings" panose="05000000000000000000" pitchFamily="2" charset="2"/>
              <a:buChar char="ü"/>
            </a:pPr>
            <a:endParaRPr lang="nb-NO" altLang="nb-NO" sz="1800" dirty="0">
              <a:solidFill>
                <a:srgbClr val="000000"/>
              </a:solidFill>
              <a:latin typeface="Arial" panose="020B0604020202020204" pitchFamily="34" charset="0"/>
              <a:ea typeface="MS PGothic" pitchFamily="34" charset="-128"/>
            </a:endParaRPr>
          </a:p>
          <a:p>
            <a:pPr>
              <a:buClr>
                <a:schemeClr val="accent3"/>
              </a:buClr>
              <a:buFont typeface="Wingdings" panose="05000000000000000000" pitchFamily="2" charset="2"/>
              <a:buChar char="ü"/>
            </a:pPr>
            <a:r>
              <a:rPr lang="nb-NO" altLang="nb-NO" sz="1800" dirty="0">
                <a:solidFill>
                  <a:srgbClr val="F8492D"/>
                </a:solidFill>
                <a:ea typeface="MS PGothic" pitchFamily="34" charset="-128"/>
              </a:rPr>
              <a:t>Virkemidlene kan benyttes for grupper av arbeidstakere</a:t>
            </a:r>
          </a:p>
          <a:p>
            <a:pPr>
              <a:buClr>
                <a:schemeClr val="accent3"/>
              </a:buClr>
              <a:buFont typeface="Wingdings" panose="05000000000000000000" pitchFamily="2" charset="2"/>
              <a:buChar char="ü"/>
            </a:pPr>
            <a:endParaRPr lang="nb-NO" altLang="nb-NO" sz="1400" dirty="0">
              <a:solidFill>
                <a:srgbClr val="000000"/>
              </a:solidFill>
              <a:ea typeface="MS PGothic" pitchFamily="34" charset="-128"/>
            </a:endParaRP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785027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Kostnadsberegning</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sz="1800" b="0" i="0" u="none" strike="noStrike" baseline="0" dirty="0">
                <a:solidFill>
                  <a:srgbClr val="000000"/>
                </a:solidFill>
                <a:latin typeface="Arial" panose="020B0604020202020204" pitchFamily="34" charset="0"/>
              </a:rPr>
              <a:t>Avsetningen til de lokale forhandlingene beregnes for 12 måneder og er uten arbeidsgiveravgift, feriepengetillegget og pensjonspremie. </a:t>
            </a: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pic>
        <p:nvPicPr>
          <p:cNvPr id="3076" name="Picture 4" descr="Resultatbudsjett">
            <a:extLst>
              <a:ext uri="{FF2B5EF4-FFF2-40B4-BE49-F238E27FC236}">
                <a16:creationId xmlns:a16="http://schemas.microsoft.com/office/drawing/2014/main" id="{EDFD2170-5AB1-4F93-BE0B-9DB9C35B6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628" y="2309293"/>
            <a:ext cx="4964744" cy="171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9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Gjennomføring av forhandlingene</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sz="1800" b="0" i="0" u="none" strike="noStrike" baseline="0" dirty="0">
                <a:solidFill>
                  <a:srgbClr val="000000"/>
                </a:solidFill>
                <a:latin typeface="Arial" panose="020B0604020202020204" pitchFamily="34" charset="0"/>
              </a:rPr>
              <a:t>Hvis partene ikke er enige om en annen prosess, skal tilbud og kravene utleveres samtidig, dersom én av partene krever dette. </a:t>
            </a: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pic>
        <p:nvPicPr>
          <p:cNvPr id="4098" name="Picture 2" descr="Hva er en barteravtale? | Frilansinfo.no">
            <a:extLst>
              <a:ext uri="{FF2B5EF4-FFF2-40B4-BE49-F238E27FC236}">
                <a16:creationId xmlns:a16="http://schemas.microsoft.com/office/drawing/2014/main" id="{CC14B886-725B-480D-85CB-0731D7C31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374" y="2036029"/>
            <a:ext cx="3415251" cy="239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Omgjøring av kronetillegg</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sz="1800" b="0" i="0" u="none" strike="noStrike" baseline="0" dirty="0">
                <a:solidFill>
                  <a:srgbClr val="000000"/>
                </a:solidFill>
                <a:latin typeface="Arial" panose="020B0604020202020204" pitchFamily="34" charset="0"/>
              </a:rPr>
              <a:t>Eventuelle kronetillegg som inngår i avtalt årslønn, er ikke regulert i det sentrale tillegget. En regulering av disse kronetilleggene må eventuelt skje i de lokale forhandlingene. I den grad det gis faste kronetillegg, skal arbeidstakers lønn endres til et høyere lønnstrinn når dette nås, og eventuelt med kronetillegg som overstiger lønnstrinnet. </a:t>
            </a: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pic>
        <p:nvPicPr>
          <p:cNvPr id="5122" name="Picture 2" descr="Lønnstrinn 2014: Komplett oversikt over alle lønnstrinn for 2014">
            <a:extLst>
              <a:ext uri="{FF2B5EF4-FFF2-40B4-BE49-F238E27FC236}">
                <a16:creationId xmlns:a16="http://schemas.microsoft.com/office/drawing/2014/main" id="{11E5CFDD-1D50-44A9-8347-6FBF01E23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737" y="2891312"/>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AD3AA-FC49-B1B3-9200-61053CC076D6}"/>
              </a:ext>
            </a:extLst>
          </p:cNvPr>
          <p:cNvSpPr>
            <a:spLocks noGrp="1"/>
          </p:cNvSpPr>
          <p:nvPr>
            <p:ph type="title"/>
          </p:nvPr>
        </p:nvSpPr>
        <p:spPr/>
        <p:txBody>
          <a:bodyPr>
            <a:normAutofit/>
          </a:bodyPr>
          <a:lstStyle/>
          <a:p>
            <a:r>
              <a:rPr lang="nb-NO" sz="3200" dirty="0">
                <a:solidFill>
                  <a:srgbClr val="000000"/>
                </a:solidFill>
              </a:rPr>
              <a:t>Strukturelt</a:t>
            </a:r>
          </a:p>
        </p:txBody>
      </p:sp>
      <p:sp>
        <p:nvSpPr>
          <p:cNvPr id="3" name="Plassholder for innhold 2">
            <a:extLst>
              <a:ext uri="{FF2B5EF4-FFF2-40B4-BE49-F238E27FC236}">
                <a16:creationId xmlns:a16="http://schemas.microsoft.com/office/drawing/2014/main" id="{F5BE36C4-09FE-53B9-9D31-76D9DB327FD0}"/>
              </a:ext>
            </a:extLst>
          </p:cNvPr>
          <p:cNvSpPr>
            <a:spLocks noGrp="1"/>
          </p:cNvSpPr>
          <p:nvPr>
            <p:ph idx="1"/>
          </p:nvPr>
        </p:nvSpPr>
        <p:spPr/>
        <p:txBody>
          <a:bodyPr>
            <a:normAutofit/>
          </a:bodyPr>
          <a:lstStyle/>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Lønnsrammene er borte</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To lønnsstiger – kort og lang</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Begge gir 1,1% i året i 10 år</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Den lange gir 0,55% neste 6 år i tillegg</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Kommer i tillegg til kapittel 2</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Starter på ny ved bytte av jobb eller ny stilling</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Minstelønn justert</a:t>
            </a:r>
          </a:p>
          <a:p>
            <a:pPr>
              <a:buClr>
                <a:srgbClr val="DD4815"/>
              </a:buClr>
              <a:buFont typeface="Wingdings" panose="05000000000000000000" pitchFamily="2" charset="2"/>
              <a:buChar char="ü"/>
            </a:pPr>
            <a:r>
              <a:rPr lang="nb-NO" sz="1800" dirty="0">
                <a:solidFill>
                  <a:srgbClr val="000000"/>
                </a:solidFill>
                <a:latin typeface="Arial" panose="020B0604020202020204" pitchFamily="34" charset="0"/>
                <a:cs typeface="Arial" panose="020B0604020202020204" pitchFamily="34" charset="0"/>
              </a:rPr>
              <a:t>Utilsiktede effekter?</a:t>
            </a:r>
          </a:p>
        </p:txBody>
      </p:sp>
      <p:pic>
        <p:nvPicPr>
          <p:cNvPr id="4" name="Bilde 3">
            <a:extLst>
              <a:ext uri="{FF2B5EF4-FFF2-40B4-BE49-F238E27FC236}">
                <a16:creationId xmlns:a16="http://schemas.microsoft.com/office/drawing/2014/main" id="{26A0DACA-A881-7E2D-7A4B-8F4B0EC63334}"/>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27428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Fremdrift i lokale lønnsforhandlinger</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2654742" y="857852"/>
            <a:ext cx="6172200" cy="3672962"/>
          </a:xfrm>
        </p:spPr>
        <p:txBody>
          <a:bodyPr>
            <a:normAutofit fontScale="92500" lnSpcReduction="10000"/>
          </a:bodyPr>
          <a:lstStyle/>
          <a:p>
            <a:pPr>
              <a:buClr>
                <a:schemeClr val="accent3"/>
              </a:buClr>
              <a:buFont typeface="Wingdings" panose="05000000000000000000" pitchFamily="2" charset="2"/>
              <a:buChar char="ü"/>
            </a:pPr>
            <a:r>
              <a:rPr lang="nb-NO" sz="1800" i="0" u="none" strike="noStrike" baseline="0" dirty="0">
                <a:solidFill>
                  <a:srgbClr val="000000"/>
                </a:solidFill>
                <a:latin typeface="Arial" panose="020B0604020202020204" pitchFamily="34" charset="0"/>
              </a:rPr>
              <a:t>KMD minner om at partene bør bli enige om hvor stor del av den samlede avsetningen som skal legges ut i første tilbud fra arbeidsgiver, og at første tilbud gjenspeiler krav både fra arbeidsgiver og organisasjonene. Partene </a:t>
            </a:r>
            <a:r>
              <a:rPr lang="nb-NO" sz="1800" b="0" i="0" u="none" strike="noStrike" baseline="0" dirty="0">
                <a:solidFill>
                  <a:srgbClr val="000000"/>
                </a:solidFill>
                <a:latin typeface="Arial" panose="020B0604020202020204" pitchFamily="34" charset="0"/>
              </a:rPr>
              <a:t>bør også bli enige om fremdriften av forhandlingene, herunder når krav skal fremlegges og eventuelt hvor mange tilbud og krav partene skal utveksle. Statistikkene kan etter behov omfatte stillingsbetegnelse, stillingsbrøk og kode, eventuelt opplysninger om ansiennitet og andre lønnsopplysninger, herunder historiske data, som er nødvendig for gjennomføringen av lokale forhandlinger. Det skal utarbeides nødvendige oversikter og sammenstillinger over lønn på alle nivå, fordelt på kvinner og menn, og klarlegge eventuelle forskjeller, jf. HTA punkt 2.3. </a:t>
            </a: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
        <p:nvSpPr>
          <p:cNvPr id="4" name="TekstSylinder 3">
            <a:extLst>
              <a:ext uri="{FF2B5EF4-FFF2-40B4-BE49-F238E27FC236}">
                <a16:creationId xmlns:a16="http://schemas.microsoft.com/office/drawing/2014/main" id="{F4ACA47C-8F53-4C46-9CC9-C8696B9AA301}"/>
              </a:ext>
            </a:extLst>
          </p:cNvPr>
          <p:cNvSpPr txBox="1"/>
          <p:nvPr/>
        </p:nvSpPr>
        <p:spPr>
          <a:xfrm>
            <a:off x="357809" y="857852"/>
            <a:ext cx="2296933" cy="2862322"/>
          </a:xfrm>
          <a:prstGeom prst="rect">
            <a:avLst/>
          </a:prstGeom>
          <a:noFill/>
        </p:spPr>
        <p:txBody>
          <a:bodyPr wrap="square" rtlCol="0">
            <a:spAutoFit/>
          </a:bodyPr>
          <a:lstStyle/>
          <a:p>
            <a:pPr marL="285750" indent="-285750">
              <a:buFont typeface="Wingdings" panose="05000000000000000000" pitchFamily="2" charset="2"/>
              <a:buChar char="ü"/>
            </a:pPr>
            <a:r>
              <a:rPr lang="nb-NO" dirty="0"/>
              <a:t>1. tilbud – hvor stor %-andel?</a:t>
            </a:r>
          </a:p>
          <a:p>
            <a:pPr marL="285750" indent="-285750">
              <a:buFont typeface="Wingdings" panose="05000000000000000000" pitchFamily="2" charset="2"/>
              <a:buChar char="ü"/>
            </a:pPr>
            <a:r>
              <a:rPr lang="nb-NO" dirty="0"/>
              <a:t>Gjenspeile krav</a:t>
            </a:r>
          </a:p>
          <a:p>
            <a:pPr marL="285750" indent="-285750">
              <a:buFont typeface="Wingdings" panose="05000000000000000000" pitchFamily="2" charset="2"/>
              <a:buChar char="ü"/>
            </a:pPr>
            <a:r>
              <a:rPr lang="nb-NO" dirty="0"/>
              <a:t>Avtale fremdrift</a:t>
            </a:r>
          </a:p>
          <a:p>
            <a:pPr marL="285750" indent="-285750">
              <a:buFont typeface="Wingdings" panose="05000000000000000000" pitchFamily="2" charset="2"/>
              <a:buChar char="ü"/>
            </a:pPr>
            <a:r>
              <a:rPr lang="nb-NO" dirty="0"/>
              <a:t>Hvilken statistikk skal utarbeides?</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Fordeling f.eks. 60 %, 85 % og til slutt 100 %.</a:t>
            </a:r>
          </a:p>
        </p:txBody>
      </p:sp>
    </p:spTree>
    <p:extLst>
      <p:ext uri="{BB962C8B-B14F-4D97-AF65-F5344CB8AC3E}">
        <p14:creationId xmlns:p14="http://schemas.microsoft.com/office/powerpoint/2010/main" val="2484005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Gjennomføring av forhandling</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lnSpcReduction="10000"/>
          </a:bodyPr>
          <a:lstStyle/>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Legg en god plan, men husk å endre ved behov.</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Bruk tid – be om pauser ved behov.</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Kontroller tilbud mot ditt krav, og sjekk helheten.</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Det er alltid mer å hente, ikke fremstå for positiv.</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Tenk hvilket krav du må bruke ekstra tid/argumentasjon på.</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Regn ut andel</a:t>
            </a:r>
          </a:p>
          <a:p>
            <a:pPr marL="0" indent="0">
              <a:buClr>
                <a:schemeClr val="accent3"/>
              </a:buClr>
              <a:buNone/>
            </a:pPr>
            <a:endParaRPr lang="nb-NO" altLang="nb-NO" sz="1800" dirty="0">
              <a:solidFill>
                <a:srgbClr val="000000"/>
              </a:solidFill>
              <a:latin typeface="Arial" panose="020B0604020202020204" pitchFamily="34" charset="0"/>
              <a:ea typeface="MS PGothic" pitchFamily="34" charset="-128"/>
            </a:endParaRPr>
          </a:p>
          <a:p>
            <a:pPr marL="0" indent="0">
              <a:buClr>
                <a:schemeClr val="accent3"/>
              </a:buClr>
              <a:buNone/>
            </a:pPr>
            <a:r>
              <a:rPr lang="nb-NO" altLang="nb-NO" sz="1800" dirty="0" err="1">
                <a:solidFill>
                  <a:srgbClr val="000000"/>
                </a:solidFill>
                <a:latin typeface="Arial" panose="020B0604020202020204" pitchFamily="34" charset="0"/>
                <a:ea typeface="MS PGothic" pitchFamily="34" charset="-128"/>
              </a:rPr>
              <a:t>F.eks</a:t>
            </a:r>
            <a:r>
              <a:rPr lang="nb-NO" altLang="nb-NO" sz="1800" dirty="0">
                <a:solidFill>
                  <a:srgbClr val="000000"/>
                </a:solidFill>
                <a:latin typeface="Arial" panose="020B0604020202020204" pitchFamily="34" charset="0"/>
                <a:ea typeface="MS PGothic" pitchFamily="34" charset="-128"/>
              </a:rPr>
              <a:t>:</a:t>
            </a:r>
          </a:p>
          <a:p>
            <a:pPr marL="0" indent="0">
              <a:buClr>
                <a:schemeClr val="accent3"/>
              </a:buClr>
              <a:buNone/>
            </a:pPr>
            <a:r>
              <a:rPr lang="nb-NO" altLang="nb-NO" sz="1400" dirty="0">
                <a:solidFill>
                  <a:srgbClr val="000000"/>
                </a:solidFill>
                <a:latin typeface="Arial" panose="020B0604020202020204" pitchFamily="34" charset="0"/>
                <a:ea typeface="MS PGothic" pitchFamily="34" charset="-128"/>
              </a:rPr>
              <a:t>"Skal vi komme til enighet, så må vi se en større andel av våre prioriterte krav på listen over de som tilgodeses".</a:t>
            </a:r>
          </a:p>
          <a:p>
            <a:pPr marL="0" indent="0">
              <a:buClr>
                <a:schemeClr val="accent3"/>
              </a:buClr>
              <a:buNone/>
            </a:pPr>
            <a:r>
              <a:rPr lang="nb-NO" altLang="nb-NO" sz="1400" dirty="0">
                <a:solidFill>
                  <a:srgbClr val="000000"/>
                </a:solidFill>
                <a:ea typeface="MS PGothic" pitchFamily="34" charset="-128"/>
              </a:rPr>
              <a:t>"Det er viktig for oss at vi får gjennomslag for de 20 første prioriteringene våre".</a:t>
            </a: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186721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Protokollen</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Bruk tid på å gå gjennom protokollen både på stillingsendringer og lønnstrinn.</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Les også grundig gjennom teksten.</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Er dere enige om noe som bør stå i en felles protokolltilførsel?</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Vurder om det er noe du ønsker i en egen protokolltilførsel.</a:t>
            </a:r>
            <a:endParaRPr lang="nb-NO" altLang="nb-NO" sz="1400" dirty="0">
              <a:solidFill>
                <a:srgbClr val="000000"/>
              </a:solidFill>
              <a:ea typeface="MS PGothic" pitchFamily="34" charset="-128"/>
            </a:endParaRP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358124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Evaluering</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sz="1800" b="0" i="0" u="none" strike="noStrike" baseline="0" dirty="0">
                <a:solidFill>
                  <a:srgbClr val="000000"/>
                </a:solidFill>
                <a:latin typeface="Arial" panose="020B0604020202020204" pitchFamily="34" charset="0"/>
              </a:rPr>
              <a:t>Etter at de lokale forhandlingene er gjennomført, skal det avholdes et evalueringsmøte hvor partene lokalt utveksler erfaringer fra årets forhandlinger, jf. hovedtariffavtalene punkt 2.6.3 fjerde ledd nr. 9. </a:t>
            </a:r>
          </a:p>
          <a:p>
            <a:pPr>
              <a:buClr>
                <a:schemeClr val="accent3"/>
              </a:buClr>
              <a:buFont typeface="Wingdings" panose="05000000000000000000" pitchFamily="2" charset="2"/>
              <a:buChar char="ü"/>
            </a:pPr>
            <a:r>
              <a:rPr lang="nb-NO" altLang="nb-NO" sz="1800" dirty="0">
                <a:solidFill>
                  <a:srgbClr val="000000"/>
                </a:solidFill>
                <a:latin typeface="Arial" panose="020B0604020202020204" pitchFamily="34" charset="0"/>
                <a:ea typeface="MS PGothic" pitchFamily="34" charset="-128"/>
              </a:rPr>
              <a:t>Evalueringen skal fremsendes de sentrale parter.</a:t>
            </a:r>
            <a:endParaRPr lang="nb-NO" altLang="nb-NO" sz="1400" dirty="0">
              <a:solidFill>
                <a:srgbClr val="000000"/>
              </a:solidFill>
              <a:ea typeface="MS PGothic" pitchFamily="34" charset="-128"/>
            </a:endParaRPr>
          </a:p>
          <a:p>
            <a:pPr>
              <a:buClr>
                <a:schemeClr val="accent3"/>
              </a:buClr>
              <a:buFont typeface="Wingdings" panose="05000000000000000000" pitchFamily="2" charset="2"/>
              <a:buChar char="ü"/>
            </a:pPr>
            <a:endParaRPr lang="nb-NO" altLang="nb-NO" sz="1800" dirty="0">
              <a:solidFill>
                <a:srgbClr val="000000"/>
              </a:solidFill>
              <a:ea typeface="MS PGothic" pitchFamily="34" charset="-128"/>
            </a:endParaRP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4046135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B1699539-F3BD-DE47-9F51-ADBC8690B12E}"/>
              </a:ext>
            </a:extLst>
          </p:cNvPr>
          <p:cNvSpPr>
            <a:spLocks noGrp="1"/>
          </p:cNvSpPr>
          <p:nvPr>
            <p:ph type="sldNum" sz="quarter" idx="14"/>
          </p:nvPr>
        </p:nvSpPr>
        <p:spPr/>
        <p:txBody>
          <a:bodyPr/>
          <a:lstStyle/>
          <a:p>
            <a:r>
              <a:rPr lang="nb-NO"/>
              <a:t> side </a:t>
            </a:r>
            <a:fld id="{0B8831C9-2383-494F-8510-5AA33EE1CD16}" type="slidenum">
              <a:rPr lang="nb-NO" smtClean="0"/>
              <a:pPr/>
              <a:t>44</a:t>
            </a:fld>
            <a:endParaRPr lang="nb-NO" dirty="0"/>
          </a:p>
        </p:txBody>
      </p:sp>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643061" y="2176709"/>
            <a:ext cx="2763197" cy="790079"/>
          </a:xfrm>
        </p:spPr>
        <p:txBody>
          <a:bodyPr/>
          <a:lstStyle/>
          <a:p>
            <a:r>
              <a:rPr lang="nb-NO" dirty="0"/>
              <a:t>Før du skriver lønnskrav</a:t>
            </a:r>
          </a:p>
        </p:txBody>
      </p:sp>
      <p:pic>
        <p:nvPicPr>
          <p:cNvPr id="6" name="Bilde 5">
            <a:extLst>
              <a:ext uri="{FF2B5EF4-FFF2-40B4-BE49-F238E27FC236}">
                <a16:creationId xmlns:a16="http://schemas.microsoft.com/office/drawing/2014/main" id="{7BD168F3-09B8-4DDD-B827-9F66D9B76EBE}"/>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8194" name="Picture 2" descr="Vær forberedt og forberedelse er nøkkelplanen, Arkivfoto (rediger nå)  511739491">
            <a:extLst>
              <a:ext uri="{FF2B5EF4-FFF2-40B4-BE49-F238E27FC236}">
                <a16:creationId xmlns:a16="http://schemas.microsoft.com/office/drawing/2014/main" id="{D97B6D4D-A6E1-4608-8B51-9625E87DE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501" y="1207604"/>
            <a:ext cx="3897559" cy="272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73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B680BF-A111-DC42-8C85-9F34590428C2}"/>
              </a:ext>
            </a:extLst>
          </p:cNvPr>
          <p:cNvSpPr>
            <a:spLocks noGrp="1"/>
          </p:cNvSpPr>
          <p:nvPr>
            <p:ph type="title"/>
          </p:nvPr>
        </p:nvSpPr>
        <p:spPr>
          <a:xfrm>
            <a:off x="792000" y="602"/>
            <a:ext cx="7560000" cy="857250"/>
          </a:xfrm>
        </p:spPr>
        <p:txBody>
          <a:bodyPr>
            <a:normAutofit/>
          </a:bodyPr>
          <a:lstStyle/>
          <a:p>
            <a:r>
              <a:rPr lang="nb-NO" sz="2400" dirty="0"/>
              <a:t>Før kravet utformes</a:t>
            </a:r>
          </a:p>
        </p:txBody>
      </p:sp>
      <p:sp>
        <p:nvSpPr>
          <p:cNvPr id="3" name="Plassholder for innhold 2">
            <a:extLst>
              <a:ext uri="{FF2B5EF4-FFF2-40B4-BE49-F238E27FC236}">
                <a16:creationId xmlns:a16="http://schemas.microsoft.com/office/drawing/2014/main" id="{1E0B2447-60AB-044C-A828-1F7BA45E4952}"/>
              </a:ext>
            </a:extLst>
          </p:cNvPr>
          <p:cNvSpPr>
            <a:spLocks noGrp="1"/>
          </p:cNvSpPr>
          <p:nvPr>
            <p:ph idx="1"/>
          </p:nvPr>
        </p:nvSpPr>
        <p:spPr>
          <a:xfrm>
            <a:off x="1485900" y="895351"/>
            <a:ext cx="6172200" cy="3672962"/>
          </a:xfrm>
        </p:spPr>
        <p:txBody>
          <a:bodyPr>
            <a:normAutofit/>
          </a:bodyPr>
          <a:lstStyle/>
          <a:p>
            <a:pPr>
              <a:buClr>
                <a:schemeClr val="accent3"/>
              </a:buClr>
              <a:buFont typeface="Wingdings" panose="05000000000000000000" pitchFamily="2" charset="2"/>
              <a:buChar char="ü"/>
            </a:pPr>
            <a:r>
              <a:rPr lang="nb-NO" altLang="nb-NO" sz="1800" dirty="0">
                <a:solidFill>
                  <a:srgbClr val="000000"/>
                </a:solidFill>
                <a:ea typeface="MS PGothic" pitchFamily="34" charset="-128"/>
              </a:rPr>
              <a:t>Snakk med din tillitsvalgte/gå på medlemsmøte</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Få med deg frister for innsending og hold disse!</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Hvem skal kravet sendes til, eget skjema</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Er det noen føringer for forhandlingene?</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Hva sier lokal lønnspolitikk? </a:t>
            </a:r>
            <a:r>
              <a:rPr lang="nb-NO" altLang="nb-NO" sz="1800" dirty="0">
                <a:solidFill>
                  <a:srgbClr val="000308"/>
                </a:solidFill>
                <a:ea typeface="MS PGothic" pitchFamily="34" charset="-128"/>
              </a:rPr>
              <a:t>(</a:t>
            </a:r>
            <a:r>
              <a:rPr lang="nb-NO" sz="1800" dirty="0">
                <a:solidFill>
                  <a:srgbClr val="000308"/>
                </a:solidFill>
              </a:rPr>
              <a:t>Her skal det bl.a. komme fram hvilke kriterier som skal ligge til grunn ved vurdering av individuelle lønnskrav i lokale lønnsforhandlinger. )</a:t>
            </a:r>
            <a:endParaRPr lang="nb-NO" altLang="nb-NO" sz="1800" dirty="0">
              <a:solidFill>
                <a:srgbClr val="000308"/>
              </a:solidFill>
              <a:ea typeface="MS PGothic" pitchFamily="34" charset="-128"/>
            </a:endParaRP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Pottens størrelse – er det mye/lite penger i potten?  </a:t>
            </a:r>
          </a:p>
        </p:txBody>
      </p:sp>
      <p:pic>
        <p:nvPicPr>
          <p:cNvPr id="5" name="Bilde 4">
            <a:extLst>
              <a:ext uri="{FF2B5EF4-FFF2-40B4-BE49-F238E27FC236}">
                <a16:creationId xmlns:a16="http://schemas.microsoft.com/office/drawing/2014/main" id="{8AEDC8FB-411F-4F68-BAD7-4F5798949362}"/>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12934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0237EA-A727-4479-A472-862396F31726}"/>
              </a:ext>
            </a:extLst>
          </p:cNvPr>
          <p:cNvSpPr>
            <a:spLocks noGrp="1"/>
          </p:cNvSpPr>
          <p:nvPr>
            <p:ph type="title"/>
          </p:nvPr>
        </p:nvSpPr>
        <p:spPr>
          <a:xfrm>
            <a:off x="792000" y="0"/>
            <a:ext cx="7560000" cy="857250"/>
          </a:xfrm>
        </p:spPr>
        <p:txBody>
          <a:bodyPr>
            <a:normAutofit/>
          </a:bodyPr>
          <a:lstStyle/>
          <a:p>
            <a:r>
              <a:rPr lang="nb-NO" sz="2400" dirty="0"/>
              <a:t>Før kravet utformes</a:t>
            </a:r>
          </a:p>
        </p:txBody>
      </p:sp>
      <p:sp>
        <p:nvSpPr>
          <p:cNvPr id="3" name="Plassholder for innhold 2">
            <a:extLst>
              <a:ext uri="{FF2B5EF4-FFF2-40B4-BE49-F238E27FC236}">
                <a16:creationId xmlns:a16="http://schemas.microsoft.com/office/drawing/2014/main" id="{D47467BE-B188-45D7-932A-69003F944467}"/>
              </a:ext>
            </a:extLst>
          </p:cNvPr>
          <p:cNvSpPr>
            <a:spLocks noGrp="1"/>
          </p:cNvSpPr>
          <p:nvPr>
            <p:ph idx="1"/>
          </p:nvPr>
        </p:nvSpPr>
        <p:spPr>
          <a:xfrm>
            <a:off x="792000" y="867734"/>
            <a:ext cx="7560000" cy="2897290"/>
          </a:xfrm>
        </p:spPr>
        <p:txBody>
          <a:bodyPr>
            <a:normAutofit fontScale="62500" lnSpcReduction="20000"/>
          </a:bodyPr>
          <a:lstStyle/>
          <a:p>
            <a:pPr>
              <a:buClr>
                <a:schemeClr val="accent3"/>
              </a:buClr>
              <a:buFont typeface="Wingdings" panose="05000000000000000000" pitchFamily="2" charset="2"/>
              <a:buChar char="ü"/>
            </a:pPr>
            <a:r>
              <a:rPr lang="nb-NO" dirty="0">
                <a:solidFill>
                  <a:srgbClr val="000308"/>
                </a:solidFill>
              </a:rPr>
              <a:t>Hvor ligger du lønnsmessig ift. de du kan sammenlignes med.</a:t>
            </a:r>
          </a:p>
          <a:p>
            <a:pPr>
              <a:buClr>
                <a:schemeClr val="accent3"/>
              </a:buClr>
              <a:buFont typeface="Wingdings" panose="05000000000000000000" pitchFamily="2" charset="2"/>
              <a:buChar char="ü"/>
            </a:pPr>
            <a:r>
              <a:rPr lang="nb-NO" dirty="0">
                <a:solidFill>
                  <a:srgbClr val="000308"/>
                </a:solidFill>
              </a:rPr>
              <a:t>Les din stillingsbeskrivelse og andre dokumenter som definerer innholdet og målet for stillingen din. </a:t>
            </a:r>
          </a:p>
          <a:p>
            <a:pPr>
              <a:buClr>
                <a:schemeClr val="accent3"/>
              </a:buClr>
              <a:buFont typeface="Wingdings" panose="05000000000000000000" pitchFamily="2" charset="2"/>
              <a:buChar char="ü"/>
            </a:pPr>
            <a:r>
              <a:rPr lang="nb-NO" dirty="0">
                <a:solidFill>
                  <a:srgbClr val="000308"/>
                </a:solidFill>
              </a:rPr>
              <a:t>Har stillingen din utviklet seg (også et punkt til lønnssamtale med leder)</a:t>
            </a:r>
          </a:p>
          <a:p>
            <a:pPr>
              <a:buClr>
                <a:schemeClr val="accent3"/>
              </a:buClr>
              <a:buFont typeface="Wingdings" panose="05000000000000000000" pitchFamily="2" charset="2"/>
              <a:buChar char="ü"/>
            </a:pPr>
            <a:r>
              <a:rPr lang="nb-NO" dirty="0">
                <a:solidFill>
                  <a:srgbClr val="000308"/>
                </a:solidFill>
              </a:rPr>
              <a:t>Har du argumenter fra f.eks. medarbeidersamtale eller annet som kan bygges inn i kravet?</a:t>
            </a:r>
          </a:p>
          <a:p>
            <a:pPr>
              <a:buClr>
                <a:schemeClr val="accent3"/>
              </a:buClr>
              <a:buFont typeface="Wingdings" panose="05000000000000000000" pitchFamily="2" charset="2"/>
              <a:buChar char="ü"/>
            </a:pPr>
            <a:r>
              <a:rPr lang="nb-NO" altLang="nb-NO" dirty="0">
                <a:solidFill>
                  <a:srgbClr val="000308"/>
                </a:solidFill>
                <a:ea typeface="MS PGothic" pitchFamily="34" charset="-128"/>
              </a:rPr>
              <a:t>Send alltid ditt krav til din tillitsvalgte</a:t>
            </a:r>
          </a:p>
          <a:p>
            <a:pPr>
              <a:buClr>
                <a:schemeClr val="accent3"/>
              </a:buClr>
              <a:buFont typeface="Wingdings" panose="05000000000000000000" pitchFamily="2" charset="2"/>
              <a:buChar char="ü"/>
            </a:pPr>
            <a:r>
              <a:rPr lang="nb-NO" altLang="nb-NO" dirty="0">
                <a:solidFill>
                  <a:srgbClr val="000308"/>
                </a:solidFill>
                <a:ea typeface="MS PGothic" pitchFamily="34" charset="-128"/>
              </a:rPr>
              <a:t>Vær realistisk</a:t>
            </a:r>
          </a:p>
          <a:p>
            <a:endParaRPr lang="nb-NO" dirty="0"/>
          </a:p>
        </p:txBody>
      </p:sp>
      <p:pic>
        <p:nvPicPr>
          <p:cNvPr id="5" name="Bilde 4">
            <a:extLst>
              <a:ext uri="{FF2B5EF4-FFF2-40B4-BE49-F238E27FC236}">
                <a16:creationId xmlns:a16="http://schemas.microsoft.com/office/drawing/2014/main" id="{26E7CDF4-4709-45B2-8890-A97021D502C2}"/>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4260859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13B057-CACC-41AF-9167-28401C48349A}"/>
              </a:ext>
            </a:extLst>
          </p:cNvPr>
          <p:cNvSpPr>
            <a:spLocks noGrp="1"/>
          </p:cNvSpPr>
          <p:nvPr>
            <p:ph type="title"/>
          </p:nvPr>
        </p:nvSpPr>
        <p:spPr>
          <a:xfrm>
            <a:off x="792000" y="0"/>
            <a:ext cx="7560000" cy="857250"/>
          </a:xfrm>
        </p:spPr>
        <p:txBody>
          <a:bodyPr>
            <a:noAutofit/>
          </a:bodyPr>
          <a:lstStyle/>
          <a:p>
            <a:r>
              <a:rPr lang="nb-NO" altLang="nb-NO" sz="2000" dirty="0"/>
              <a:t>Gjennomfør lønnssamtale med nærmeste leder</a:t>
            </a:r>
            <a:br>
              <a:rPr lang="nb-NO" altLang="nb-NO" sz="2000" dirty="0"/>
            </a:br>
            <a:r>
              <a:rPr lang="nb-NO" altLang="nb-NO" sz="2000" dirty="0"/>
              <a:t> (HTA §3 </a:t>
            </a:r>
            <a:r>
              <a:rPr lang="nb-NO" altLang="nb-NO" sz="2000" dirty="0" err="1"/>
              <a:t>nr</a:t>
            </a:r>
            <a:r>
              <a:rPr lang="nb-NO" altLang="nb-NO" sz="2000" dirty="0"/>
              <a:t> 5) </a:t>
            </a:r>
            <a:endParaRPr lang="nb-NO" sz="2000" dirty="0"/>
          </a:p>
        </p:txBody>
      </p:sp>
      <p:sp>
        <p:nvSpPr>
          <p:cNvPr id="3" name="Plassholder for innhold 2">
            <a:extLst>
              <a:ext uri="{FF2B5EF4-FFF2-40B4-BE49-F238E27FC236}">
                <a16:creationId xmlns:a16="http://schemas.microsoft.com/office/drawing/2014/main" id="{21662F07-A68C-4B59-82E5-A577FE863A41}"/>
              </a:ext>
            </a:extLst>
          </p:cNvPr>
          <p:cNvSpPr>
            <a:spLocks noGrp="1"/>
          </p:cNvSpPr>
          <p:nvPr>
            <p:ph idx="1"/>
          </p:nvPr>
        </p:nvSpPr>
        <p:spPr>
          <a:xfrm>
            <a:off x="1485900" y="895351"/>
            <a:ext cx="6172200" cy="3819524"/>
          </a:xfrm>
        </p:spPr>
        <p:txBody>
          <a:bodyPr/>
          <a:lstStyle/>
          <a:p>
            <a:pPr>
              <a:buClr>
                <a:schemeClr val="accent3"/>
              </a:buClr>
              <a:buFont typeface="Wingdings" panose="05000000000000000000" pitchFamily="2" charset="2"/>
              <a:buChar char="ü"/>
            </a:pPr>
            <a:r>
              <a:rPr lang="nb-NO" sz="1500" b="1" dirty="0">
                <a:solidFill>
                  <a:srgbClr val="000308"/>
                </a:solidFill>
              </a:rPr>
              <a:t>Konkret utført arbeid</a:t>
            </a:r>
            <a:r>
              <a:rPr lang="nb-NO" sz="1500" dirty="0">
                <a:solidFill>
                  <a:srgbClr val="000308"/>
                </a:solidFill>
              </a:rPr>
              <a:t>: </a:t>
            </a:r>
            <a:r>
              <a:rPr lang="nb-NO" sz="1350" dirty="0">
                <a:solidFill>
                  <a:srgbClr val="000308"/>
                </a:solidFill>
              </a:rPr>
              <a:t>Leverer du på et godt (nok) nivå (daglig drift, rapporter, nettsider, rutinebeskrivelser, prosjekter etc.)? </a:t>
            </a:r>
          </a:p>
          <a:p>
            <a:pPr>
              <a:buClr>
                <a:schemeClr val="accent3"/>
              </a:buClr>
              <a:buFont typeface="Wingdings" panose="05000000000000000000" pitchFamily="2" charset="2"/>
              <a:buChar char="ü"/>
            </a:pPr>
            <a:r>
              <a:rPr lang="nb-NO" sz="1500" b="1" dirty="0">
                <a:solidFill>
                  <a:srgbClr val="000308"/>
                </a:solidFill>
              </a:rPr>
              <a:t>Arbeidsinnsats</a:t>
            </a:r>
            <a:r>
              <a:rPr lang="nb-NO" sz="1500" dirty="0">
                <a:solidFill>
                  <a:srgbClr val="000308"/>
                </a:solidFill>
              </a:rPr>
              <a:t>: </a:t>
            </a:r>
            <a:r>
              <a:rPr lang="nb-NO" sz="1350" dirty="0">
                <a:solidFill>
                  <a:srgbClr val="000308"/>
                </a:solidFill>
              </a:rPr>
              <a:t>Legger du inn timene som trengs? Jobber du effektivt? Takler du stress og topper? Leverer du varene innen gitte frister, og på daglig basis? Jobber du mye overtid? Svarer du på e-post til alle døgnets tider? </a:t>
            </a:r>
          </a:p>
          <a:p>
            <a:pPr>
              <a:buClr>
                <a:schemeClr val="accent3"/>
              </a:buClr>
              <a:buFont typeface="Wingdings" panose="05000000000000000000" pitchFamily="2" charset="2"/>
              <a:buChar char="ü"/>
            </a:pPr>
            <a:r>
              <a:rPr lang="nb-NO" sz="1500" b="1" dirty="0">
                <a:solidFill>
                  <a:srgbClr val="000308"/>
                </a:solidFill>
              </a:rPr>
              <a:t>Personlige egenskaper</a:t>
            </a:r>
            <a:r>
              <a:rPr lang="nb-NO" sz="1500" dirty="0">
                <a:solidFill>
                  <a:srgbClr val="000308"/>
                </a:solidFill>
              </a:rPr>
              <a:t>: </a:t>
            </a:r>
            <a:r>
              <a:rPr lang="nb-NO" sz="1350" dirty="0">
                <a:solidFill>
                  <a:srgbClr val="000308"/>
                </a:solidFill>
              </a:rPr>
              <a:t>Er du selvstendig og selvgående? Tar du initiativ og ansvar? Samarbeider du godt med kollegaer og nærmeste leder/toppledelsen? Er du profesjonell, fleksibel og jevnt over positiv til nye oppgaver? </a:t>
            </a:r>
          </a:p>
          <a:p>
            <a:pPr>
              <a:buClr>
                <a:schemeClr val="accent3"/>
              </a:buClr>
              <a:buFont typeface="Wingdings" panose="05000000000000000000" pitchFamily="2" charset="2"/>
              <a:buChar char="ü"/>
            </a:pPr>
            <a:r>
              <a:rPr lang="nb-NO" sz="1500" b="1" dirty="0">
                <a:solidFill>
                  <a:srgbClr val="000308"/>
                </a:solidFill>
              </a:rPr>
              <a:t>Arbeidsmiljø</a:t>
            </a:r>
            <a:r>
              <a:rPr lang="nb-NO" sz="1500" dirty="0">
                <a:solidFill>
                  <a:srgbClr val="000308"/>
                </a:solidFill>
              </a:rPr>
              <a:t>: </a:t>
            </a:r>
            <a:r>
              <a:rPr lang="nb-NO" sz="1350" dirty="0">
                <a:solidFill>
                  <a:srgbClr val="000308"/>
                </a:solidFill>
              </a:rPr>
              <a:t>Er du normalt høflig og hyggelig overfor kollegaer? Hilser du? Slår du av en prat? Tar du deg tid (når du har tid) hvis noen kommer på kontordøren med spørsmål? Hjelper du kollegaer hvis de ber deg om det? Deltar du sosialt i arbeidsfellesskapet? Spiser du lunsj med de andre? Går du på julebord/sildebord, sommeravslutninger? I sum: Bidrar du positivt til arbeidsfellesskapet faglig og sosialt? </a:t>
            </a:r>
          </a:p>
          <a:p>
            <a:endParaRPr lang="nb-NO" sz="1500" dirty="0"/>
          </a:p>
        </p:txBody>
      </p:sp>
      <p:pic>
        <p:nvPicPr>
          <p:cNvPr id="5" name="Bilde 4">
            <a:extLst>
              <a:ext uri="{FF2B5EF4-FFF2-40B4-BE49-F238E27FC236}">
                <a16:creationId xmlns:a16="http://schemas.microsoft.com/office/drawing/2014/main" id="{320AAE57-6345-4FE8-AA3D-36D3BF632B3D}"/>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631367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B1699539-F3BD-DE47-9F51-ADBC8690B12E}"/>
              </a:ext>
            </a:extLst>
          </p:cNvPr>
          <p:cNvSpPr>
            <a:spLocks noGrp="1"/>
          </p:cNvSpPr>
          <p:nvPr>
            <p:ph type="sldNum" sz="quarter" idx="14"/>
          </p:nvPr>
        </p:nvSpPr>
        <p:spPr/>
        <p:txBody>
          <a:bodyPr/>
          <a:lstStyle/>
          <a:p>
            <a:r>
              <a:rPr lang="nb-NO"/>
              <a:t> side </a:t>
            </a:r>
            <a:fld id="{0B8831C9-2383-494F-8510-5AA33EE1CD16}" type="slidenum">
              <a:rPr lang="nb-NO" smtClean="0"/>
              <a:pPr/>
              <a:t>48</a:t>
            </a:fld>
            <a:endParaRPr lang="nb-NO" dirty="0"/>
          </a:p>
        </p:txBody>
      </p:sp>
      <p:pic>
        <p:nvPicPr>
          <p:cNvPr id="6" name="Bilde 5">
            <a:extLst>
              <a:ext uri="{FF2B5EF4-FFF2-40B4-BE49-F238E27FC236}">
                <a16:creationId xmlns:a16="http://schemas.microsoft.com/office/drawing/2014/main" id="{26BA58BF-12BE-4271-8BA9-088D156BAC62}"/>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5122" name="Picture 2" descr="Samfunnsviterne">
            <a:extLst>
              <a:ext uri="{FF2B5EF4-FFF2-40B4-BE49-F238E27FC236}">
                <a16:creationId xmlns:a16="http://schemas.microsoft.com/office/drawing/2014/main" id="{BE791DD4-B55C-4EEF-A7D6-563278B9B00F}"/>
              </a:ext>
            </a:extLst>
          </p:cNvPr>
          <p:cNvPicPr>
            <a:picLocks noGrp="1" noChangeAspect="1" noChangeArrowheads="1"/>
          </p:cNvPicPr>
          <p:nvPr>
            <p:ph type="pic" sz="quarter" idx="13"/>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12913" b="12913"/>
          <a:stretch>
            <a:fillRect/>
          </a:stretch>
        </p:blipFill>
        <p:spPr bwMode="auto">
          <a:xfrm>
            <a:off x="4651864" y="1374501"/>
            <a:ext cx="3894137" cy="192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03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792000" y="921870"/>
            <a:ext cx="5840406" cy="2994980"/>
          </a:xfrm>
        </p:spPr>
        <p:txBody>
          <a:bodyPr>
            <a:normAutofit/>
          </a:bodyPr>
          <a:lstStyle/>
          <a:p>
            <a:pPr>
              <a:buClr>
                <a:schemeClr val="accent3"/>
              </a:buClr>
              <a:buFont typeface="Wingdings" panose="05000000000000000000" pitchFamily="2" charset="2"/>
              <a:buChar char="ü"/>
            </a:pPr>
            <a:r>
              <a:rPr lang="nb-NO" altLang="nb-NO" sz="1800" dirty="0">
                <a:solidFill>
                  <a:srgbClr val="000000"/>
                </a:solidFill>
                <a:ea typeface="MS PGothic" pitchFamily="34" charset="-128"/>
              </a:rPr>
              <a:t>Korrekte personopplysninger</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Lønnsslipp/personalavdeling</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Vær tydelig og konkret</a:t>
            </a:r>
          </a:p>
          <a:p>
            <a:pPr>
              <a:buClr>
                <a:schemeClr val="accent3"/>
              </a:buClr>
              <a:buFont typeface="Wingdings" panose="05000000000000000000" pitchFamily="2" charset="2"/>
              <a:buChar char="ü"/>
            </a:pPr>
            <a:r>
              <a:rPr lang="nb-NO" altLang="nb-NO" sz="1800" dirty="0">
                <a:solidFill>
                  <a:srgbClr val="000000"/>
                </a:solidFill>
                <a:ea typeface="MS PGothic" pitchFamily="34" charset="-128"/>
              </a:rPr>
              <a:t>Vurder størrelsen på ditt krav (føringer, begrunnelse, pottens størrelse)</a:t>
            </a:r>
          </a:p>
          <a:p>
            <a:endParaRPr lang="nb-NO" dirty="0"/>
          </a:p>
        </p:txBody>
      </p:sp>
      <p:pic>
        <p:nvPicPr>
          <p:cNvPr id="4" name="Bilde 3">
            <a:extLst>
              <a:ext uri="{FF2B5EF4-FFF2-40B4-BE49-F238E27FC236}">
                <a16:creationId xmlns:a16="http://schemas.microsoft.com/office/drawing/2014/main" id="{E07B94BF-A9AB-420B-836F-3C0D0A02F84E}"/>
              </a:ext>
            </a:extLst>
          </p:cNvPr>
          <p:cNvPicPr>
            <a:picLocks noChangeAspect="1"/>
          </p:cNvPicPr>
          <p:nvPr/>
        </p:nvPicPr>
        <p:blipFill>
          <a:blip r:embed="rId3"/>
          <a:stretch>
            <a:fillRect/>
          </a:stretch>
        </p:blipFill>
        <p:spPr>
          <a:xfrm>
            <a:off x="1101184" y="4871043"/>
            <a:ext cx="844493" cy="275072"/>
          </a:xfrm>
          <a:prstGeom prst="rect">
            <a:avLst/>
          </a:prstGeom>
        </p:spPr>
      </p:pic>
      <p:sp>
        <p:nvSpPr>
          <p:cNvPr id="6" name="Tittel 1">
            <a:extLst>
              <a:ext uri="{FF2B5EF4-FFF2-40B4-BE49-F238E27FC236}">
                <a16:creationId xmlns:a16="http://schemas.microsoft.com/office/drawing/2014/main" id="{C02529E5-FA46-4EE8-B8C9-18CDE58DE8DA}"/>
              </a:ext>
            </a:extLst>
          </p:cNvPr>
          <p:cNvSpPr>
            <a:spLocks noGrp="1"/>
          </p:cNvSpPr>
          <p:nvPr>
            <p:ph type="title"/>
          </p:nvPr>
        </p:nvSpPr>
        <p:spPr>
          <a:xfrm>
            <a:off x="792000" y="65274"/>
            <a:ext cx="7560000" cy="857250"/>
          </a:xfrm>
        </p:spPr>
        <p:txBody>
          <a:bodyPr>
            <a:normAutofit/>
          </a:bodyPr>
          <a:lstStyle/>
          <a:p>
            <a:r>
              <a:rPr lang="nb-NO" sz="3200" dirty="0"/>
              <a:t>Utfylling av kravskjema</a:t>
            </a:r>
          </a:p>
        </p:txBody>
      </p:sp>
      <p:pic>
        <p:nvPicPr>
          <p:cNvPr id="7" name="Plassholder for bilde 6">
            <a:extLst>
              <a:ext uri="{FF2B5EF4-FFF2-40B4-BE49-F238E27FC236}">
                <a16:creationId xmlns:a16="http://schemas.microsoft.com/office/drawing/2014/main" id="{3957C8F6-C40E-433A-A8DA-A324DC5629CC}"/>
              </a:ext>
            </a:extLst>
          </p:cNvPr>
          <p:cNvPicPr>
            <a:picLocks noChangeAspect="1"/>
          </p:cNvPicPr>
          <p:nvPr/>
        </p:nvPicPr>
        <p:blipFill>
          <a:blip r:embed="rId4"/>
          <a:srcRect l="195" r="195"/>
          <a:stretch>
            <a:fillRect/>
          </a:stretch>
        </p:blipFill>
        <p:spPr>
          <a:xfrm>
            <a:off x="3150366" y="2663614"/>
            <a:ext cx="2843267" cy="1425094"/>
          </a:xfrm>
          <a:prstGeom prst="rect">
            <a:avLst/>
          </a:prstGeom>
        </p:spPr>
      </p:pic>
    </p:spTree>
    <p:extLst>
      <p:ext uri="{BB962C8B-B14F-4D97-AF65-F5344CB8AC3E}">
        <p14:creationId xmlns:p14="http://schemas.microsoft.com/office/powerpoint/2010/main" val="7689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35ED64-E509-4571-A088-8F9973908879}"/>
              </a:ext>
            </a:extLst>
          </p:cNvPr>
          <p:cNvSpPr>
            <a:spLocks noGrp="1"/>
          </p:cNvSpPr>
          <p:nvPr>
            <p:ph type="title"/>
          </p:nvPr>
        </p:nvSpPr>
        <p:spPr/>
        <p:txBody>
          <a:bodyPr/>
          <a:lstStyle/>
          <a:p>
            <a:r>
              <a:rPr lang="nb-NO" dirty="0"/>
              <a:t>Eksempel lønnsramme</a:t>
            </a:r>
          </a:p>
        </p:txBody>
      </p:sp>
      <p:pic>
        <p:nvPicPr>
          <p:cNvPr id="4" name="Plassholder for innhold 3">
            <a:extLst>
              <a:ext uri="{FF2B5EF4-FFF2-40B4-BE49-F238E27FC236}">
                <a16:creationId xmlns:a16="http://schemas.microsoft.com/office/drawing/2014/main" id="{1A226ADB-D2AB-4260-BA7C-4FEB9DB40D4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51815" y="2615250"/>
            <a:ext cx="5950974" cy="1908818"/>
          </a:xfrm>
          <a:prstGeom prst="rect">
            <a:avLst/>
          </a:prstGeom>
          <a:noFill/>
          <a:ln>
            <a:noFill/>
          </a:ln>
        </p:spPr>
      </p:pic>
      <p:pic>
        <p:nvPicPr>
          <p:cNvPr id="5" name="Bilde 4">
            <a:extLst>
              <a:ext uri="{FF2B5EF4-FFF2-40B4-BE49-F238E27FC236}">
                <a16:creationId xmlns:a16="http://schemas.microsoft.com/office/drawing/2014/main" id="{A6956F0D-3344-4F83-B5E7-79F2CC02DCDC}"/>
              </a:ext>
            </a:extLst>
          </p:cNvPr>
          <p:cNvPicPr>
            <a:picLocks noChangeAspect="1"/>
          </p:cNvPicPr>
          <p:nvPr/>
        </p:nvPicPr>
        <p:blipFill>
          <a:blip r:embed="rId4"/>
          <a:stretch>
            <a:fillRect/>
          </a:stretch>
        </p:blipFill>
        <p:spPr>
          <a:xfrm>
            <a:off x="1629693" y="878406"/>
            <a:ext cx="5856800" cy="1736844"/>
          </a:xfrm>
          <a:prstGeom prst="rect">
            <a:avLst/>
          </a:prstGeom>
        </p:spPr>
      </p:pic>
      <p:sp>
        <p:nvSpPr>
          <p:cNvPr id="6" name="Multiplikasjonstegn 5">
            <a:extLst>
              <a:ext uri="{FF2B5EF4-FFF2-40B4-BE49-F238E27FC236}">
                <a16:creationId xmlns:a16="http://schemas.microsoft.com/office/drawing/2014/main" id="{7A999565-8E75-0582-5F62-08B4CE1224ED}"/>
              </a:ext>
            </a:extLst>
          </p:cNvPr>
          <p:cNvSpPr/>
          <p:nvPr/>
        </p:nvSpPr>
        <p:spPr>
          <a:xfrm>
            <a:off x="2499540" y="1121153"/>
            <a:ext cx="4568010" cy="3093519"/>
          </a:xfrm>
          <a:prstGeom prst="mathMultiply">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solidFill>
                <a:schemeClr val="tx2"/>
              </a:solidFill>
            </a:endParaRPr>
          </a:p>
        </p:txBody>
      </p:sp>
    </p:spTree>
    <p:extLst>
      <p:ext uri="{BB962C8B-B14F-4D97-AF65-F5344CB8AC3E}">
        <p14:creationId xmlns:p14="http://schemas.microsoft.com/office/powerpoint/2010/main" val="2983473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792000" y="921870"/>
            <a:ext cx="5840406" cy="2994980"/>
          </a:xfrm>
        </p:spPr>
        <p:txBody>
          <a:bodyPr>
            <a:normAutofit/>
          </a:bodyPr>
          <a:lstStyle/>
          <a:p>
            <a:pPr>
              <a:buClr>
                <a:schemeClr val="accent3"/>
              </a:buClr>
              <a:buFont typeface="Wingdings" panose="05000000000000000000" pitchFamily="2" charset="2"/>
              <a:buChar char="ü"/>
            </a:pPr>
            <a:r>
              <a:rPr lang="nb-NO" sz="1900" dirty="0">
                <a:solidFill>
                  <a:srgbClr val="000308"/>
                </a:solidFill>
              </a:rPr>
              <a:t>Permanent økning i arbeidsmengde – økning i volum og/eller kompleksitet, økonomi- /budsjett-/lederansvar, administrativ faglig ledelse/ansvar</a:t>
            </a:r>
          </a:p>
          <a:p>
            <a:pPr>
              <a:buClr>
                <a:schemeClr val="accent3"/>
              </a:buClr>
              <a:buFont typeface="Wingdings" panose="05000000000000000000" pitchFamily="2" charset="2"/>
              <a:buChar char="ü"/>
            </a:pPr>
            <a:r>
              <a:rPr lang="nb-NO" sz="1900" dirty="0">
                <a:solidFill>
                  <a:srgbClr val="000308"/>
                </a:solidFill>
              </a:rPr>
              <a:t>Utvikling av stillingen i form av bedre arbeidsflyt, gode rutinebeskrivelser(!), høyere kvalitet på tjenestene du utfører, gjennomført kurs/kompetanseheving (som er relevant for jobben du utfører). </a:t>
            </a:r>
          </a:p>
          <a:p>
            <a:pPr>
              <a:buClr>
                <a:schemeClr val="accent3"/>
              </a:buClr>
              <a:buFont typeface="Wingdings" panose="05000000000000000000" pitchFamily="2" charset="2"/>
              <a:buChar char="ü"/>
            </a:pPr>
            <a:r>
              <a:rPr lang="nb-NO" sz="1900" dirty="0">
                <a:solidFill>
                  <a:srgbClr val="000308"/>
                </a:solidFill>
              </a:rPr>
              <a:t>Sammenlignbare stillinger</a:t>
            </a:r>
          </a:p>
          <a:p>
            <a:endParaRPr lang="nb-NO" dirty="0"/>
          </a:p>
        </p:txBody>
      </p:sp>
      <p:pic>
        <p:nvPicPr>
          <p:cNvPr id="4" name="Bilde 3">
            <a:extLst>
              <a:ext uri="{FF2B5EF4-FFF2-40B4-BE49-F238E27FC236}">
                <a16:creationId xmlns:a16="http://schemas.microsoft.com/office/drawing/2014/main" id="{E07B94BF-A9AB-420B-836F-3C0D0A02F84E}"/>
              </a:ext>
            </a:extLst>
          </p:cNvPr>
          <p:cNvPicPr>
            <a:picLocks noChangeAspect="1"/>
          </p:cNvPicPr>
          <p:nvPr/>
        </p:nvPicPr>
        <p:blipFill>
          <a:blip r:embed="rId3"/>
          <a:stretch>
            <a:fillRect/>
          </a:stretch>
        </p:blipFill>
        <p:spPr>
          <a:xfrm>
            <a:off x="1101184" y="4871043"/>
            <a:ext cx="844493" cy="275072"/>
          </a:xfrm>
          <a:prstGeom prst="rect">
            <a:avLst/>
          </a:prstGeom>
        </p:spPr>
      </p:pic>
      <p:sp>
        <p:nvSpPr>
          <p:cNvPr id="6" name="Tittel 1">
            <a:extLst>
              <a:ext uri="{FF2B5EF4-FFF2-40B4-BE49-F238E27FC236}">
                <a16:creationId xmlns:a16="http://schemas.microsoft.com/office/drawing/2014/main" id="{C02529E5-FA46-4EE8-B8C9-18CDE58DE8DA}"/>
              </a:ext>
            </a:extLst>
          </p:cNvPr>
          <p:cNvSpPr>
            <a:spLocks noGrp="1"/>
          </p:cNvSpPr>
          <p:nvPr>
            <p:ph type="title"/>
          </p:nvPr>
        </p:nvSpPr>
        <p:spPr>
          <a:xfrm>
            <a:off x="792000" y="65274"/>
            <a:ext cx="7560000" cy="857250"/>
          </a:xfrm>
        </p:spPr>
        <p:txBody>
          <a:bodyPr>
            <a:normAutofit/>
          </a:bodyPr>
          <a:lstStyle/>
          <a:p>
            <a:r>
              <a:rPr lang="nb-NO" sz="3200" dirty="0"/>
              <a:t>Vektige argumenter</a:t>
            </a:r>
          </a:p>
        </p:txBody>
      </p:sp>
    </p:spTree>
    <p:extLst>
      <p:ext uri="{BB962C8B-B14F-4D97-AF65-F5344CB8AC3E}">
        <p14:creationId xmlns:p14="http://schemas.microsoft.com/office/powerpoint/2010/main" val="1415392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792000" y="921869"/>
            <a:ext cx="6234812" cy="3692333"/>
          </a:xfrm>
        </p:spPr>
        <p:txBody>
          <a:bodyPr>
            <a:noAutofit/>
          </a:bodyPr>
          <a:lstStyle/>
          <a:p>
            <a:pPr>
              <a:buClr>
                <a:schemeClr val="accent3"/>
              </a:buClr>
              <a:buFont typeface="Wingdings" panose="05000000000000000000" pitchFamily="2" charset="2"/>
              <a:buChar char="ü"/>
            </a:pPr>
            <a:r>
              <a:rPr lang="nb-NO" sz="1600" dirty="0">
                <a:solidFill>
                  <a:srgbClr val="000308"/>
                </a:solidFill>
              </a:rPr>
              <a:t>Engasjement, fleksibilitet, tilgjengelighet (svarer alltid raskt på henvendelser fra ledere/kollegaer), kveldsarbeid, topper med overtid, helgearbeid, mange reisedøgn, deltakelse i utvalg, styrer, arbeidsgrupper, prosjektgrupper, verv som tillitsvalgt, ansattrepresentant, verneombud. Gode tilbakemeldinger på jobbutførelse fra ledere og kollegaer. </a:t>
            </a:r>
          </a:p>
          <a:p>
            <a:pPr>
              <a:buClr>
                <a:schemeClr val="accent3"/>
              </a:buClr>
              <a:buFont typeface="Wingdings" panose="05000000000000000000" pitchFamily="2" charset="2"/>
              <a:buChar char="ü"/>
            </a:pPr>
            <a:r>
              <a:rPr lang="nb-NO" sz="1600" dirty="0">
                <a:solidFill>
                  <a:srgbClr val="000308"/>
                </a:solidFill>
              </a:rPr>
              <a:t>Det er ofte lurt å begynne med de vektige argumentene, for så å følge på med de lette og avrunde med positive tilbakemeldinger fra leder og kollegaer. </a:t>
            </a:r>
          </a:p>
          <a:p>
            <a:pPr>
              <a:buClr>
                <a:schemeClr val="accent3"/>
              </a:buClr>
              <a:buFont typeface="Wingdings" panose="05000000000000000000" pitchFamily="2" charset="2"/>
              <a:buChar char="ü"/>
            </a:pPr>
            <a:r>
              <a:rPr lang="nb-NO" sz="1600" dirty="0">
                <a:solidFill>
                  <a:srgbClr val="000308"/>
                </a:solidFill>
              </a:rPr>
              <a:t>Husk at påstander om hvordan du har utviklet stillingen og hvordan du bidrar til arbeidsfellesskapet må være tuftet på jobben du faktisk gjør og hvordan du er som kollega – også overfor ledelsen. Det fordrer et sobert blikk på deg selv som arbeidstaker. </a:t>
            </a:r>
          </a:p>
        </p:txBody>
      </p:sp>
      <p:pic>
        <p:nvPicPr>
          <p:cNvPr id="4" name="Bilde 3">
            <a:extLst>
              <a:ext uri="{FF2B5EF4-FFF2-40B4-BE49-F238E27FC236}">
                <a16:creationId xmlns:a16="http://schemas.microsoft.com/office/drawing/2014/main" id="{E07B94BF-A9AB-420B-836F-3C0D0A02F84E}"/>
              </a:ext>
            </a:extLst>
          </p:cNvPr>
          <p:cNvPicPr>
            <a:picLocks noChangeAspect="1"/>
          </p:cNvPicPr>
          <p:nvPr/>
        </p:nvPicPr>
        <p:blipFill>
          <a:blip r:embed="rId3"/>
          <a:stretch>
            <a:fillRect/>
          </a:stretch>
        </p:blipFill>
        <p:spPr>
          <a:xfrm>
            <a:off x="1101184" y="4871043"/>
            <a:ext cx="844493" cy="275072"/>
          </a:xfrm>
          <a:prstGeom prst="rect">
            <a:avLst/>
          </a:prstGeom>
        </p:spPr>
      </p:pic>
      <p:sp>
        <p:nvSpPr>
          <p:cNvPr id="6" name="Tittel 1">
            <a:extLst>
              <a:ext uri="{FF2B5EF4-FFF2-40B4-BE49-F238E27FC236}">
                <a16:creationId xmlns:a16="http://schemas.microsoft.com/office/drawing/2014/main" id="{C02529E5-FA46-4EE8-B8C9-18CDE58DE8DA}"/>
              </a:ext>
            </a:extLst>
          </p:cNvPr>
          <p:cNvSpPr>
            <a:spLocks noGrp="1"/>
          </p:cNvSpPr>
          <p:nvPr>
            <p:ph type="title"/>
          </p:nvPr>
        </p:nvSpPr>
        <p:spPr>
          <a:xfrm>
            <a:off x="792000" y="65274"/>
            <a:ext cx="7560000" cy="857250"/>
          </a:xfrm>
        </p:spPr>
        <p:txBody>
          <a:bodyPr>
            <a:normAutofit/>
          </a:bodyPr>
          <a:lstStyle/>
          <a:p>
            <a:r>
              <a:rPr lang="nb-NO" sz="2800" dirty="0"/>
              <a:t>Lette (men like fullt viktige) argumenter </a:t>
            </a:r>
          </a:p>
        </p:txBody>
      </p:sp>
    </p:spTree>
    <p:extLst>
      <p:ext uri="{BB962C8B-B14F-4D97-AF65-F5344CB8AC3E}">
        <p14:creationId xmlns:p14="http://schemas.microsoft.com/office/powerpoint/2010/main" val="2729583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792000" y="921870"/>
            <a:ext cx="5840406" cy="2994980"/>
          </a:xfrm>
        </p:spPr>
        <p:txBody>
          <a:bodyPr>
            <a:normAutofit fontScale="92500" lnSpcReduction="20000"/>
          </a:bodyPr>
          <a:lstStyle/>
          <a:p>
            <a:pPr>
              <a:buClr>
                <a:schemeClr val="accent3"/>
              </a:buClr>
              <a:buFont typeface="Wingdings" panose="05000000000000000000" pitchFamily="2" charset="2"/>
              <a:buChar char="ü"/>
            </a:pPr>
            <a:r>
              <a:rPr lang="nb-NO" sz="2400" dirty="0">
                <a:solidFill>
                  <a:srgbClr val="000308"/>
                </a:solidFill>
              </a:rPr>
              <a:t>KORTFATTET</a:t>
            </a:r>
          </a:p>
          <a:p>
            <a:pPr>
              <a:buClr>
                <a:schemeClr val="accent3"/>
              </a:buClr>
              <a:buFont typeface="Wingdings" panose="05000000000000000000" pitchFamily="2" charset="2"/>
              <a:buChar char="ü"/>
            </a:pPr>
            <a:r>
              <a:rPr lang="nb-NO" sz="2400" dirty="0">
                <a:solidFill>
                  <a:srgbClr val="000308"/>
                </a:solidFill>
              </a:rPr>
              <a:t>KONKRET</a:t>
            </a:r>
          </a:p>
          <a:p>
            <a:pPr>
              <a:buClr>
                <a:schemeClr val="accent3"/>
              </a:buClr>
              <a:buFont typeface="Wingdings" panose="05000000000000000000" pitchFamily="2" charset="2"/>
              <a:buChar char="ü"/>
            </a:pPr>
            <a:r>
              <a:rPr lang="nb-NO" sz="2400" dirty="0">
                <a:solidFill>
                  <a:srgbClr val="000308"/>
                </a:solidFill>
              </a:rPr>
              <a:t>PRESIST </a:t>
            </a:r>
          </a:p>
          <a:p>
            <a:pPr>
              <a:buClr>
                <a:schemeClr val="accent3"/>
              </a:buClr>
              <a:buFont typeface="Wingdings" panose="05000000000000000000" pitchFamily="2" charset="2"/>
              <a:buChar char="ü"/>
            </a:pPr>
            <a:r>
              <a:rPr lang="nb-NO" sz="2400" dirty="0">
                <a:solidFill>
                  <a:srgbClr val="000308"/>
                </a:solidFill>
              </a:rPr>
              <a:t>SAKLIG </a:t>
            </a:r>
          </a:p>
          <a:p>
            <a:pPr>
              <a:buClr>
                <a:schemeClr val="accent3"/>
              </a:buClr>
              <a:buFont typeface="Wingdings" panose="05000000000000000000" pitchFamily="2" charset="2"/>
              <a:buChar char="ü"/>
            </a:pPr>
            <a:r>
              <a:rPr lang="nb-NO" sz="2400" dirty="0">
                <a:solidFill>
                  <a:srgbClr val="000308"/>
                </a:solidFill>
              </a:rPr>
              <a:t>Kulepunkter kan brukes til å fremheve din innsats og dine fortrinn som arbeidstaker</a:t>
            </a:r>
          </a:p>
          <a:p>
            <a:pPr>
              <a:buClr>
                <a:schemeClr val="accent3"/>
              </a:buClr>
              <a:buFont typeface="Wingdings" panose="05000000000000000000" pitchFamily="2" charset="2"/>
              <a:buChar char="ü"/>
            </a:pPr>
            <a:r>
              <a:rPr lang="nb-NO" sz="2400" dirty="0">
                <a:solidFill>
                  <a:srgbClr val="000308"/>
                </a:solidFill>
              </a:rPr>
              <a:t>Du skal IKKE skrive en avhandling om egen fortreffelighet og årelange profesjonelle innsats </a:t>
            </a:r>
          </a:p>
          <a:p>
            <a:endParaRPr lang="nb-NO" dirty="0"/>
          </a:p>
        </p:txBody>
      </p:sp>
      <p:pic>
        <p:nvPicPr>
          <p:cNvPr id="4" name="Bilde 3">
            <a:extLst>
              <a:ext uri="{FF2B5EF4-FFF2-40B4-BE49-F238E27FC236}">
                <a16:creationId xmlns:a16="http://schemas.microsoft.com/office/drawing/2014/main" id="{E07B94BF-A9AB-420B-836F-3C0D0A02F84E}"/>
              </a:ext>
            </a:extLst>
          </p:cNvPr>
          <p:cNvPicPr>
            <a:picLocks noChangeAspect="1"/>
          </p:cNvPicPr>
          <p:nvPr/>
        </p:nvPicPr>
        <p:blipFill>
          <a:blip r:embed="rId3"/>
          <a:stretch>
            <a:fillRect/>
          </a:stretch>
        </p:blipFill>
        <p:spPr>
          <a:xfrm>
            <a:off x="1101184" y="4871043"/>
            <a:ext cx="844493" cy="275072"/>
          </a:xfrm>
          <a:prstGeom prst="rect">
            <a:avLst/>
          </a:prstGeom>
        </p:spPr>
      </p:pic>
      <p:sp>
        <p:nvSpPr>
          <p:cNvPr id="6" name="Tittel 1">
            <a:extLst>
              <a:ext uri="{FF2B5EF4-FFF2-40B4-BE49-F238E27FC236}">
                <a16:creationId xmlns:a16="http://schemas.microsoft.com/office/drawing/2014/main" id="{C02529E5-FA46-4EE8-B8C9-18CDE58DE8DA}"/>
              </a:ext>
            </a:extLst>
          </p:cNvPr>
          <p:cNvSpPr>
            <a:spLocks noGrp="1"/>
          </p:cNvSpPr>
          <p:nvPr>
            <p:ph type="title"/>
          </p:nvPr>
        </p:nvSpPr>
        <p:spPr>
          <a:xfrm>
            <a:off x="792000" y="65274"/>
            <a:ext cx="7560000" cy="857250"/>
          </a:xfrm>
        </p:spPr>
        <p:txBody>
          <a:bodyPr>
            <a:normAutofit/>
          </a:bodyPr>
          <a:lstStyle/>
          <a:p>
            <a:r>
              <a:rPr lang="nb-NO" sz="3200" dirty="0"/>
              <a:t>Skriv ditt eget lønnskrav</a:t>
            </a:r>
          </a:p>
        </p:txBody>
      </p:sp>
    </p:spTree>
    <p:extLst>
      <p:ext uri="{BB962C8B-B14F-4D97-AF65-F5344CB8AC3E}">
        <p14:creationId xmlns:p14="http://schemas.microsoft.com/office/powerpoint/2010/main" val="550544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1798539-9DFF-42D6-9FC0-A78F006F272F}"/>
              </a:ext>
            </a:extLst>
          </p:cNvPr>
          <p:cNvSpPr>
            <a:spLocks noGrp="1"/>
          </p:cNvSpPr>
          <p:nvPr>
            <p:ph type="title"/>
          </p:nvPr>
        </p:nvSpPr>
        <p:spPr/>
        <p:txBody>
          <a:bodyPr>
            <a:normAutofit/>
          </a:bodyPr>
          <a:lstStyle/>
          <a:p>
            <a:r>
              <a:rPr lang="nb-NO" dirty="0"/>
              <a:t>Lønnskrav</a:t>
            </a:r>
          </a:p>
        </p:txBody>
      </p:sp>
      <p:sp>
        <p:nvSpPr>
          <p:cNvPr id="8" name="Ellipse 7">
            <a:extLst>
              <a:ext uri="{FF2B5EF4-FFF2-40B4-BE49-F238E27FC236}">
                <a16:creationId xmlns:a16="http://schemas.microsoft.com/office/drawing/2014/main" id="{552127F9-3989-4188-A1D3-51C1C3BE7662}"/>
              </a:ext>
            </a:extLst>
          </p:cNvPr>
          <p:cNvSpPr/>
          <p:nvPr/>
        </p:nvSpPr>
        <p:spPr>
          <a:xfrm>
            <a:off x="803113" y="2052638"/>
            <a:ext cx="2416175" cy="742950"/>
          </a:xfrm>
          <a:prstGeom prst="ellipse">
            <a:avLst/>
          </a:prstGeom>
          <a:solidFill>
            <a:srgbClr val="DD48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mn-cs"/>
              </a:rPr>
              <a:t>Kompetanse</a:t>
            </a:r>
          </a:p>
        </p:txBody>
      </p:sp>
      <p:sp>
        <p:nvSpPr>
          <p:cNvPr id="3" name="Plassholder for innhold 2">
            <a:extLst>
              <a:ext uri="{FF2B5EF4-FFF2-40B4-BE49-F238E27FC236}">
                <a16:creationId xmlns:a16="http://schemas.microsoft.com/office/drawing/2014/main" id="{A6E8ED1D-4EBE-4447-81E3-BFC722269E05}"/>
              </a:ext>
            </a:extLst>
          </p:cNvPr>
          <p:cNvSpPr>
            <a:spLocks noGrp="1"/>
          </p:cNvSpPr>
          <p:nvPr>
            <p:ph idx="1"/>
          </p:nvPr>
        </p:nvSpPr>
        <p:spPr/>
        <p:txBody>
          <a:bodyPr>
            <a:normAutofit/>
          </a:bodyPr>
          <a:lstStyle/>
          <a:p>
            <a:pPr marL="0" indent="0">
              <a:buNone/>
            </a:pPr>
            <a:r>
              <a:rPr lang="nb-NO" sz="2800" dirty="0"/>
              <a:t>Hva kan du bygge kravet på?</a:t>
            </a:r>
          </a:p>
        </p:txBody>
      </p:sp>
      <p:sp>
        <p:nvSpPr>
          <p:cNvPr id="9" name="Ellipse 8">
            <a:extLst>
              <a:ext uri="{FF2B5EF4-FFF2-40B4-BE49-F238E27FC236}">
                <a16:creationId xmlns:a16="http://schemas.microsoft.com/office/drawing/2014/main" id="{7CE5CEAE-9B8B-4283-AA4C-5C91CA508334}"/>
              </a:ext>
            </a:extLst>
          </p:cNvPr>
          <p:cNvSpPr/>
          <p:nvPr/>
        </p:nvSpPr>
        <p:spPr>
          <a:xfrm>
            <a:off x="3363912" y="2052638"/>
            <a:ext cx="2416175" cy="742950"/>
          </a:xfrm>
          <a:prstGeom prst="ellipse">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425563"/>
                </a:solidFill>
                <a:effectLst/>
                <a:uLnTx/>
                <a:uFillTx/>
                <a:latin typeface="Arial"/>
                <a:ea typeface="+mn-ea"/>
                <a:cs typeface="+mn-cs"/>
              </a:rPr>
              <a:t>Initiativ og innsats</a:t>
            </a:r>
          </a:p>
        </p:txBody>
      </p:sp>
      <p:sp>
        <p:nvSpPr>
          <p:cNvPr id="10" name="Ellipse 9">
            <a:extLst>
              <a:ext uri="{FF2B5EF4-FFF2-40B4-BE49-F238E27FC236}">
                <a16:creationId xmlns:a16="http://schemas.microsoft.com/office/drawing/2014/main" id="{2C4C354D-CFC2-4A1C-AEE4-B000A9C541A4}"/>
              </a:ext>
            </a:extLst>
          </p:cNvPr>
          <p:cNvSpPr/>
          <p:nvPr/>
        </p:nvSpPr>
        <p:spPr>
          <a:xfrm>
            <a:off x="5924712" y="2033588"/>
            <a:ext cx="2416175" cy="740410"/>
          </a:xfrm>
          <a:prstGeom prst="ellipse">
            <a:avLst/>
          </a:prstGeom>
          <a:solidFill>
            <a:srgbClr val="DD48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mn-cs"/>
              </a:rPr>
              <a:t>Resultat-oppnåelse</a:t>
            </a:r>
          </a:p>
        </p:txBody>
      </p:sp>
      <p:sp>
        <p:nvSpPr>
          <p:cNvPr id="11" name="Ellipse 10">
            <a:extLst>
              <a:ext uri="{FF2B5EF4-FFF2-40B4-BE49-F238E27FC236}">
                <a16:creationId xmlns:a16="http://schemas.microsoft.com/office/drawing/2014/main" id="{1DB173B4-BD1F-46E2-8CFB-21F6C0E7A18E}"/>
              </a:ext>
            </a:extLst>
          </p:cNvPr>
          <p:cNvSpPr/>
          <p:nvPr/>
        </p:nvSpPr>
        <p:spPr>
          <a:xfrm>
            <a:off x="5934237" y="2926836"/>
            <a:ext cx="2417763" cy="742950"/>
          </a:xfrm>
          <a:prstGeom prst="ellipse">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425563"/>
                </a:solidFill>
                <a:effectLst/>
                <a:uLnTx/>
                <a:uFillTx/>
                <a:latin typeface="Arial"/>
                <a:ea typeface="+mn-ea"/>
                <a:cs typeface="+mn-cs"/>
              </a:rPr>
              <a:t>Ansiennitet</a:t>
            </a:r>
          </a:p>
        </p:txBody>
      </p:sp>
      <p:sp>
        <p:nvSpPr>
          <p:cNvPr id="12" name="Ellipse 11">
            <a:extLst>
              <a:ext uri="{FF2B5EF4-FFF2-40B4-BE49-F238E27FC236}">
                <a16:creationId xmlns:a16="http://schemas.microsoft.com/office/drawing/2014/main" id="{6CE64D37-9E82-49BE-945D-7DC3ACE800F4}"/>
              </a:ext>
            </a:extLst>
          </p:cNvPr>
          <p:cNvSpPr/>
          <p:nvPr/>
        </p:nvSpPr>
        <p:spPr>
          <a:xfrm>
            <a:off x="5934237" y="3808561"/>
            <a:ext cx="2417763" cy="742950"/>
          </a:xfrm>
          <a:prstGeom prst="ellipse">
            <a:avLst/>
          </a:prstGeom>
          <a:solidFill>
            <a:srgbClr val="DD48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mn-cs"/>
              </a:rPr>
              <a:t>Samarbeid og service</a:t>
            </a:r>
          </a:p>
        </p:txBody>
      </p:sp>
      <p:sp>
        <p:nvSpPr>
          <p:cNvPr id="13" name="Ellipse 12">
            <a:extLst>
              <a:ext uri="{FF2B5EF4-FFF2-40B4-BE49-F238E27FC236}">
                <a16:creationId xmlns:a16="http://schemas.microsoft.com/office/drawing/2014/main" id="{27552E36-BC03-4220-A408-32B4452AECF8}"/>
              </a:ext>
            </a:extLst>
          </p:cNvPr>
          <p:cNvSpPr/>
          <p:nvPr/>
        </p:nvSpPr>
        <p:spPr>
          <a:xfrm>
            <a:off x="3363911" y="2926836"/>
            <a:ext cx="2416175" cy="742950"/>
          </a:xfrm>
          <a:prstGeom prst="ellipse">
            <a:avLst/>
          </a:prstGeom>
          <a:solidFill>
            <a:srgbClr val="DD48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mn-cs"/>
              </a:rPr>
              <a:t>Ansvar og oppgaver</a:t>
            </a:r>
          </a:p>
        </p:txBody>
      </p:sp>
      <p:sp>
        <p:nvSpPr>
          <p:cNvPr id="15" name="Ellipse 14">
            <a:extLst>
              <a:ext uri="{FF2B5EF4-FFF2-40B4-BE49-F238E27FC236}">
                <a16:creationId xmlns:a16="http://schemas.microsoft.com/office/drawing/2014/main" id="{98FDB688-E478-468A-9826-0AEBAAE0D095}"/>
              </a:ext>
            </a:extLst>
          </p:cNvPr>
          <p:cNvSpPr/>
          <p:nvPr/>
        </p:nvSpPr>
        <p:spPr>
          <a:xfrm>
            <a:off x="792000" y="2926836"/>
            <a:ext cx="2416175" cy="742950"/>
          </a:xfrm>
          <a:prstGeom prst="ellipse">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425563"/>
                </a:solidFill>
                <a:effectLst/>
                <a:uLnTx/>
                <a:uFillTx/>
                <a:latin typeface="Arial"/>
                <a:ea typeface="+mn-ea"/>
                <a:cs typeface="+mn-cs"/>
              </a:rPr>
              <a:t>Lønnspolicy</a:t>
            </a:r>
          </a:p>
        </p:txBody>
      </p:sp>
      <p:sp>
        <p:nvSpPr>
          <p:cNvPr id="16" name="Ellipse 15">
            <a:extLst>
              <a:ext uri="{FF2B5EF4-FFF2-40B4-BE49-F238E27FC236}">
                <a16:creationId xmlns:a16="http://schemas.microsoft.com/office/drawing/2014/main" id="{94796387-65EF-4E47-A561-020DFD8B3F32}"/>
              </a:ext>
            </a:extLst>
          </p:cNvPr>
          <p:cNvSpPr/>
          <p:nvPr/>
        </p:nvSpPr>
        <p:spPr>
          <a:xfrm>
            <a:off x="3363912" y="3801034"/>
            <a:ext cx="2416175" cy="742950"/>
          </a:xfrm>
          <a:prstGeom prst="ellipse">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425563"/>
                </a:solidFill>
                <a:effectLst/>
                <a:uLnTx/>
                <a:uFillTx/>
                <a:latin typeface="Arial"/>
                <a:ea typeface="+mn-ea"/>
                <a:cs typeface="+mn-cs"/>
              </a:rPr>
              <a:t>Skjevheter</a:t>
            </a:r>
          </a:p>
        </p:txBody>
      </p:sp>
      <p:sp>
        <p:nvSpPr>
          <p:cNvPr id="17" name="Ellipse 16">
            <a:extLst>
              <a:ext uri="{FF2B5EF4-FFF2-40B4-BE49-F238E27FC236}">
                <a16:creationId xmlns:a16="http://schemas.microsoft.com/office/drawing/2014/main" id="{5807E478-99D7-44A4-AC7A-44D7B4F4FBC3}"/>
              </a:ext>
            </a:extLst>
          </p:cNvPr>
          <p:cNvSpPr/>
          <p:nvPr/>
        </p:nvSpPr>
        <p:spPr>
          <a:xfrm>
            <a:off x="791999" y="3794863"/>
            <a:ext cx="2416175" cy="742950"/>
          </a:xfrm>
          <a:prstGeom prst="ellipse">
            <a:avLst/>
          </a:prstGeom>
          <a:solidFill>
            <a:srgbClr val="DD48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mn-cs"/>
              </a:rPr>
              <a:t>Lønns-utvikling</a:t>
            </a:r>
          </a:p>
        </p:txBody>
      </p:sp>
      <p:pic>
        <p:nvPicPr>
          <p:cNvPr id="14" name="Bilde 13">
            <a:extLst>
              <a:ext uri="{FF2B5EF4-FFF2-40B4-BE49-F238E27FC236}">
                <a16:creationId xmlns:a16="http://schemas.microsoft.com/office/drawing/2014/main" id="{C8358758-3119-43C5-A5E0-B6386FC9FF79}"/>
              </a:ext>
            </a:extLst>
          </p:cNvPr>
          <p:cNvPicPr>
            <a:picLocks noChangeAspect="1"/>
          </p:cNvPicPr>
          <p:nvPr/>
        </p:nvPicPr>
        <p:blipFill>
          <a:blip r:embed="rId2"/>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2085849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792000" y="921870"/>
            <a:ext cx="5840406" cy="2994980"/>
          </a:xfrm>
        </p:spPr>
        <p:txBody>
          <a:bodyPr>
            <a:normAutofit/>
          </a:bodyPr>
          <a:lstStyle/>
          <a:p>
            <a:r>
              <a:rPr lang="nb-NO" sz="1800" dirty="0"/>
              <a:t>Skriver du et godt lønnskrav så spiller du din tillitsvalgte god, og det er større mulighet for å få gjennomslag for kravet!</a:t>
            </a:r>
          </a:p>
        </p:txBody>
      </p:sp>
      <p:pic>
        <p:nvPicPr>
          <p:cNvPr id="4" name="Bilde 3">
            <a:extLst>
              <a:ext uri="{FF2B5EF4-FFF2-40B4-BE49-F238E27FC236}">
                <a16:creationId xmlns:a16="http://schemas.microsoft.com/office/drawing/2014/main" id="{E07B94BF-A9AB-420B-836F-3C0D0A02F84E}"/>
              </a:ext>
            </a:extLst>
          </p:cNvPr>
          <p:cNvPicPr>
            <a:picLocks noChangeAspect="1"/>
          </p:cNvPicPr>
          <p:nvPr/>
        </p:nvPicPr>
        <p:blipFill>
          <a:blip r:embed="rId3"/>
          <a:stretch>
            <a:fillRect/>
          </a:stretch>
        </p:blipFill>
        <p:spPr>
          <a:xfrm>
            <a:off x="1101184" y="4871043"/>
            <a:ext cx="844493" cy="275072"/>
          </a:xfrm>
          <a:prstGeom prst="rect">
            <a:avLst/>
          </a:prstGeom>
        </p:spPr>
      </p:pic>
      <p:sp>
        <p:nvSpPr>
          <p:cNvPr id="6" name="Tittel 1">
            <a:extLst>
              <a:ext uri="{FF2B5EF4-FFF2-40B4-BE49-F238E27FC236}">
                <a16:creationId xmlns:a16="http://schemas.microsoft.com/office/drawing/2014/main" id="{C02529E5-FA46-4EE8-B8C9-18CDE58DE8DA}"/>
              </a:ext>
            </a:extLst>
          </p:cNvPr>
          <p:cNvSpPr>
            <a:spLocks noGrp="1"/>
          </p:cNvSpPr>
          <p:nvPr>
            <p:ph type="title"/>
          </p:nvPr>
        </p:nvSpPr>
        <p:spPr>
          <a:xfrm>
            <a:off x="792000" y="65274"/>
            <a:ext cx="7560000" cy="857250"/>
          </a:xfrm>
        </p:spPr>
        <p:txBody>
          <a:bodyPr>
            <a:normAutofit/>
          </a:bodyPr>
          <a:lstStyle/>
          <a:p>
            <a:r>
              <a:rPr lang="nb-NO" sz="3200" dirty="0"/>
              <a:t>Et godt lønnskrav?</a:t>
            </a:r>
          </a:p>
        </p:txBody>
      </p:sp>
      <p:pic>
        <p:nvPicPr>
          <p:cNvPr id="7170" name="Picture 2" descr="tommel opp, utropstegn, tommel ned">
            <a:extLst>
              <a:ext uri="{FF2B5EF4-FFF2-40B4-BE49-F238E27FC236}">
                <a16:creationId xmlns:a16="http://schemas.microsoft.com/office/drawing/2014/main" id="{30A137A9-6979-42C0-80D6-F28A5C373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97530"/>
            <a:ext cx="45720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631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BD168F3-09B8-4DDD-B827-9F66D9B76EBE}"/>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1026" name="Picture 2" descr="Kjære forelder/ foresatt - ppt video online laste ned">
            <a:extLst>
              <a:ext uri="{FF2B5EF4-FFF2-40B4-BE49-F238E27FC236}">
                <a16:creationId xmlns:a16="http://schemas.microsoft.com/office/drawing/2014/main" id="{BF82BD1F-9E64-5CD1-7606-7265E2451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090" y="180889"/>
            <a:ext cx="6141820" cy="460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8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A3E99BBA-941B-1DE6-95D1-8A16AA3F6FF9}"/>
              </a:ext>
            </a:extLst>
          </p:cNvPr>
          <p:cNvSpPr txBox="1"/>
          <p:nvPr/>
        </p:nvSpPr>
        <p:spPr bwMode="auto">
          <a:xfrm>
            <a:off x="4572000" y="3570557"/>
            <a:ext cx="2317782" cy="226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rtlCol="0" anchor="b">
            <a:normAutofit fontScale="92500"/>
          </a:bodyPr>
          <a:lstStyle/>
          <a:p>
            <a:pPr>
              <a:lnSpc>
                <a:spcPct val="90000"/>
              </a:lnSpc>
              <a:spcAft>
                <a:spcPts val="450"/>
              </a:spcAft>
            </a:pPr>
            <a:r>
              <a:rPr lang="nb-NO" sz="900" dirty="0"/>
              <a:t>Hentet fra Hovedtariffavtalen i Staten, side 38</a:t>
            </a:r>
          </a:p>
        </p:txBody>
      </p:sp>
      <p:sp>
        <p:nvSpPr>
          <p:cNvPr id="2" name="Tittel 1">
            <a:extLst>
              <a:ext uri="{FF2B5EF4-FFF2-40B4-BE49-F238E27FC236}">
                <a16:creationId xmlns:a16="http://schemas.microsoft.com/office/drawing/2014/main" id="{4BDF0972-7C41-42DA-900A-BE8B0EB3A4A2}"/>
              </a:ext>
            </a:extLst>
          </p:cNvPr>
          <p:cNvSpPr>
            <a:spLocks noGrp="1"/>
          </p:cNvSpPr>
          <p:nvPr>
            <p:ph type="body" sz="quarter" idx="3"/>
          </p:nvPr>
        </p:nvSpPr>
        <p:spPr>
          <a:xfrm>
            <a:off x="2686925" y="997616"/>
            <a:ext cx="4885695" cy="434687"/>
          </a:xfrm>
        </p:spPr>
        <p:txBody>
          <a:bodyPr wrap="square" anchor="b">
            <a:normAutofit/>
          </a:bodyPr>
          <a:lstStyle/>
          <a:p>
            <a:r>
              <a:rPr lang="nb-NO" dirty="0"/>
              <a:t>Kort og lang stige</a:t>
            </a:r>
          </a:p>
        </p:txBody>
      </p:sp>
      <p:sp>
        <p:nvSpPr>
          <p:cNvPr id="4" name="Plassholder for lysbildenummer 3">
            <a:extLst>
              <a:ext uri="{FF2B5EF4-FFF2-40B4-BE49-F238E27FC236}">
                <a16:creationId xmlns:a16="http://schemas.microsoft.com/office/drawing/2014/main" id="{EDA3EB24-666E-69F0-1060-132880DA98F7}"/>
              </a:ext>
            </a:extLst>
          </p:cNvPr>
          <p:cNvSpPr>
            <a:spLocks noGrp="1"/>
          </p:cNvSpPr>
          <p:nvPr>
            <p:ph type="sldNum" sz="quarter" idx="14"/>
          </p:nvPr>
        </p:nvSpPr>
        <p:spPr>
          <a:xfrm>
            <a:off x="7083000" y="4824900"/>
            <a:ext cx="918000" cy="324000"/>
          </a:xfrm>
        </p:spPr>
        <p:txBody>
          <a:bodyPr wrap="square" anchor="ctr">
            <a:normAutofit/>
          </a:bodyPr>
          <a:lstStyle/>
          <a:p>
            <a:pPr>
              <a:spcAft>
                <a:spcPts val="450"/>
              </a:spcAft>
            </a:pPr>
            <a:r>
              <a:rPr lang="nb-NO"/>
              <a:t> side </a:t>
            </a:r>
            <a:fld id="{AAC4D76F-EABF-7545-8CCF-35A2C22332BE}" type="slidenum">
              <a:rPr lang="nb-NO" smtClean="0"/>
              <a:pPr>
                <a:spcAft>
                  <a:spcPts val="450"/>
                </a:spcAft>
              </a:pPr>
              <a:t>6</a:t>
            </a:fld>
            <a:endParaRPr lang="nb-NO"/>
          </a:p>
        </p:txBody>
      </p:sp>
      <p:pic>
        <p:nvPicPr>
          <p:cNvPr id="6" name="Plassholder for innhold 6" descr="Et bilde som inneholder bord&#10;&#10;Automatisk generert beskrivelse">
            <a:extLst>
              <a:ext uri="{FF2B5EF4-FFF2-40B4-BE49-F238E27FC236}">
                <a16:creationId xmlns:a16="http://schemas.microsoft.com/office/drawing/2014/main" id="{7A830B2C-6C75-AD34-E2DD-64E8BD7892AF}"/>
              </a:ext>
            </a:extLst>
          </p:cNvPr>
          <p:cNvPicPr>
            <a:picLocks noGrp="1" noChangeAspect="1"/>
          </p:cNvPicPr>
          <p:nvPr>
            <p:ph idx="13"/>
          </p:nvPr>
        </p:nvPicPr>
        <p:blipFill>
          <a:blip r:embed="rId3"/>
          <a:stretch>
            <a:fillRect/>
          </a:stretch>
        </p:blipFill>
        <p:spPr>
          <a:xfrm>
            <a:off x="2686925" y="1626908"/>
            <a:ext cx="4182056" cy="1862524"/>
          </a:xfrm>
        </p:spPr>
      </p:pic>
    </p:spTree>
    <p:extLst>
      <p:ext uri="{BB962C8B-B14F-4D97-AF65-F5344CB8AC3E}">
        <p14:creationId xmlns:p14="http://schemas.microsoft.com/office/powerpoint/2010/main" val="179883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2BDEA931-0BE8-0D40-9996-110027F1ADE1}"/>
              </a:ext>
            </a:extLst>
          </p:cNvPr>
          <p:cNvSpPr>
            <a:spLocks noGrp="1"/>
          </p:cNvSpPr>
          <p:nvPr>
            <p:ph type="body" sz="quarter" idx="3"/>
          </p:nvPr>
        </p:nvSpPr>
        <p:spPr>
          <a:xfrm>
            <a:off x="1485900" y="2096920"/>
            <a:ext cx="3018988" cy="790079"/>
          </a:xfrm>
        </p:spPr>
        <p:txBody>
          <a:bodyPr/>
          <a:lstStyle/>
          <a:p>
            <a:r>
              <a:rPr lang="nb-NO" dirty="0"/>
              <a:t>Fellesbestemmelsene</a:t>
            </a:r>
          </a:p>
        </p:txBody>
      </p:sp>
      <p:pic>
        <p:nvPicPr>
          <p:cNvPr id="6" name="Bilde 5">
            <a:extLst>
              <a:ext uri="{FF2B5EF4-FFF2-40B4-BE49-F238E27FC236}">
                <a16:creationId xmlns:a16="http://schemas.microsoft.com/office/drawing/2014/main" id="{86750D96-B2B5-4B97-AB53-D881A2B46A16}"/>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3074" name="Picture 2" descr="Hva kan du om lover og regler? - Yrkesliv i helse- og oppvekstfag (HS-HSF  vg1) - NDLA">
            <a:extLst>
              <a:ext uri="{FF2B5EF4-FFF2-40B4-BE49-F238E27FC236}">
                <a16:creationId xmlns:a16="http://schemas.microsoft.com/office/drawing/2014/main" id="{0EA25C5A-EA3F-65B8-A62C-D712ABFA7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114" y="1128748"/>
            <a:ext cx="4090474" cy="272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55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6DCB2-E4C1-5645-A372-B6FFBB7A64E8}"/>
              </a:ext>
            </a:extLst>
          </p:cNvPr>
          <p:cNvSpPr>
            <a:spLocks noGrp="1"/>
          </p:cNvSpPr>
          <p:nvPr>
            <p:ph type="title"/>
          </p:nvPr>
        </p:nvSpPr>
        <p:spPr>
          <a:xfrm>
            <a:off x="792000" y="206185"/>
            <a:ext cx="7560000" cy="857250"/>
          </a:xfrm>
        </p:spPr>
        <p:txBody>
          <a:bodyPr>
            <a:normAutofit/>
          </a:bodyPr>
          <a:lstStyle/>
          <a:p>
            <a:r>
              <a:rPr lang="nb-NO" sz="3200" dirty="0">
                <a:solidFill>
                  <a:srgbClr val="000000"/>
                </a:solidFill>
              </a:rPr>
              <a:t>§ 4 Lønnsstiger</a:t>
            </a:r>
          </a:p>
        </p:txBody>
      </p:sp>
      <p:sp>
        <p:nvSpPr>
          <p:cNvPr id="3" name="Plassholder for innhold 2">
            <a:extLst>
              <a:ext uri="{FF2B5EF4-FFF2-40B4-BE49-F238E27FC236}">
                <a16:creationId xmlns:a16="http://schemas.microsoft.com/office/drawing/2014/main" id="{62B1218A-C6AA-7A47-B7D6-4B7EFAFCD4E2}"/>
              </a:ext>
            </a:extLst>
          </p:cNvPr>
          <p:cNvSpPr>
            <a:spLocks noGrp="1"/>
          </p:cNvSpPr>
          <p:nvPr>
            <p:ph idx="1"/>
          </p:nvPr>
        </p:nvSpPr>
        <p:spPr>
          <a:xfrm>
            <a:off x="359181" y="1063435"/>
            <a:ext cx="4816826" cy="3368324"/>
          </a:xfrm>
        </p:spPr>
        <p:txBody>
          <a:bodyPr>
            <a:noAutofit/>
          </a:bodyPr>
          <a:lstStyle/>
          <a:p>
            <a:pPr marL="0" indent="0">
              <a:buNone/>
            </a:pPr>
            <a:r>
              <a:rPr lang="nb-NO" sz="1800" i="0" u="none" strike="noStrike" baseline="0" dirty="0">
                <a:solidFill>
                  <a:srgbClr val="000000"/>
                </a:solidFill>
                <a:latin typeface="Arial" panose="020B0604020202020204" pitchFamily="34" charset="0"/>
              </a:rPr>
              <a:t>Lønnsplanheftet viser hvilke stillinger som skal plasseres i lønnsstige. </a:t>
            </a:r>
          </a:p>
          <a:p>
            <a:pPr marL="0" indent="0">
              <a:buNone/>
            </a:pPr>
            <a:r>
              <a:rPr lang="nb-NO" sz="1800" i="0" u="none" strike="noStrike" baseline="0" dirty="0">
                <a:solidFill>
                  <a:srgbClr val="000000"/>
                </a:solidFill>
                <a:latin typeface="Arial" panose="020B0604020202020204" pitchFamily="34" charset="0"/>
              </a:rPr>
              <a:t>Kort lønnsstige 10 år med 1,1 %  pr årlig. Lang lønnsstige = kort + 6 år med 0,55 %.</a:t>
            </a:r>
          </a:p>
          <a:p>
            <a:pPr marL="0" indent="0">
              <a:buNone/>
            </a:pPr>
            <a:r>
              <a:rPr lang="nb-NO" sz="1800" i="0" u="none" strike="noStrike" baseline="0" dirty="0">
                <a:solidFill>
                  <a:srgbClr val="000000"/>
                </a:solidFill>
                <a:latin typeface="Arial" panose="020B0604020202020204" pitchFamily="34" charset="0"/>
              </a:rPr>
              <a:t>Det er tid i stilling og ikke lønnsansiennitet som gir lønnsopprykk.</a:t>
            </a:r>
          </a:p>
          <a:p>
            <a:pPr marL="0" indent="0">
              <a:buNone/>
            </a:pPr>
            <a:r>
              <a:rPr lang="nb-NO" sz="1800" i="0" u="none" strike="noStrike" baseline="0" dirty="0">
                <a:solidFill>
                  <a:srgbClr val="000000"/>
                </a:solidFill>
                <a:latin typeface="Arial" panose="020B0604020202020204" pitchFamily="34" charset="0"/>
              </a:rPr>
              <a:t>Årlig opprykk beregnes av den enkeltes til enhver tid gjeldende årslønn, og kommer i tillegg til regulering av lønn etter kapittel 2. </a:t>
            </a:r>
          </a:p>
          <a:p>
            <a:pPr marL="0" indent="0">
              <a:buNone/>
            </a:pPr>
            <a:endParaRPr lang="nb-NO" altLang="nb-NO" sz="1600" dirty="0">
              <a:solidFill>
                <a:srgbClr val="000000"/>
              </a:solidFill>
              <a:latin typeface="Arial" panose="020B0604020202020204" pitchFamily="34" charset="0"/>
              <a:ea typeface="MS PGothic" pitchFamily="34" charset="-128"/>
            </a:endParaRPr>
          </a:p>
        </p:txBody>
      </p:sp>
      <p:pic>
        <p:nvPicPr>
          <p:cNvPr id="6" name="Bilde 5">
            <a:extLst>
              <a:ext uri="{FF2B5EF4-FFF2-40B4-BE49-F238E27FC236}">
                <a16:creationId xmlns:a16="http://schemas.microsoft.com/office/drawing/2014/main" id="{7ECAD6C3-B8D6-4BBA-84BF-D720DE596711}"/>
              </a:ext>
            </a:extLst>
          </p:cNvPr>
          <p:cNvPicPr>
            <a:picLocks noChangeAspect="1"/>
          </p:cNvPicPr>
          <p:nvPr/>
        </p:nvPicPr>
        <p:blipFill>
          <a:blip r:embed="rId2"/>
          <a:stretch>
            <a:fillRect/>
          </a:stretch>
        </p:blipFill>
        <p:spPr>
          <a:xfrm>
            <a:off x="1101184" y="4871043"/>
            <a:ext cx="844493" cy="275072"/>
          </a:xfrm>
          <a:prstGeom prst="rect">
            <a:avLst/>
          </a:prstGeom>
        </p:spPr>
      </p:pic>
      <p:pic>
        <p:nvPicPr>
          <p:cNvPr id="8194" name="Picture 2" descr="Tariffoppgjøret 2022 - Norsk Lektorlag">
            <a:extLst>
              <a:ext uri="{FF2B5EF4-FFF2-40B4-BE49-F238E27FC236}">
                <a16:creationId xmlns:a16="http://schemas.microsoft.com/office/drawing/2014/main" id="{928DAD9C-E4C4-4AF7-362C-5D6D9F059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007" y="1733463"/>
            <a:ext cx="3401672" cy="202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4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AD3AA-FC49-B1B3-9200-61053CC076D6}"/>
              </a:ext>
            </a:extLst>
          </p:cNvPr>
          <p:cNvSpPr>
            <a:spLocks noGrp="1"/>
          </p:cNvSpPr>
          <p:nvPr>
            <p:ph type="title"/>
          </p:nvPr>
        </p:nvSpPr>
        <p:spPr/>
        <p:txBody>
          <a:bodyPr>
            <a:normAutofit/>
          </a:bodyPr>
          <a:lstStyle/>
          <a:p>
            <a:r>
              <a:rPr lang="nb-NO" sz="3200" dirty="0">
                <a:solidFill>
                  <a:srgbClr val="000000"/>
                </a:solidFill>
              </a:rPr>
              <a:t>Implementering av nytt lønnssystem</a:t>
            </a:r>
          </a:p>
        </p:txBody>
      </p:sp>
      <p:sp>
        <p:nvSpPr>
          <p:cNvPr id="3" name="Plassholder for innhold 2">
            <a:extLst>
              <a:ext uri="{FF2B5EF4-FFF2-40B4-BE49-F238E27FC236}">
                <a16:creationId xmlns:a16="http://schemas.microsoft.com/office/drawing/2014/main" id="{F5BE36C4-09FE-53B9-9D31-76D9DB327FD0}"/>
              </a:ext>
            </a:extLst>
          </p:cNvPr>
          <p:cNvSpPr>
            <a:spLocks noGrp="1"/>
          </p:cNvSpPr>
          <p:nvPr>
            <p:ph idx="1"/>
          </p:nvPr>
        </p:nvSpPr>
        <p:spPr/>
        <p:txBody>
          <a:bodyPr>
            <a:normAutofit fontScale="92500" lnSpcReduction="20000"/>
          </a:bodyPr>
          <a:lstStyle/>
          <a:p>
            <a:pPr>
              <a:buClr>
                <a:srgbClr val="DD4815"/>
              </a:buClr>
              <a:buFont typeface="Wingdings" panose="05000000000000000000" pitchFamily="2" charset="2"/>
              <a:buChar char="ü"/>
            </a:pPr>
            <a:r>
              <a:rPr lang="nb-NO" sz="1800" dirty="0"/>
              <a:t>Implementering av nytt lønnssystem, og overføring av ansatte fra lønnsrammer til lønnsstiger, sikrer en kompensasjon til ansatte som ville hatt lønnsopprykk etter gammelt lønnssystem, men som ikke får det det etter nytt lønnssystem. Følgende gjelder:</a:t>
            </a:r>
          </a:p>
          <a:p>
            <a:pPr marL="914400" lvl="1" indent="-514350" fontAlgn="t">
              <a:buFont typeface="+mj-lt"/>
              <a:buAutoNum type="arabicPeriod"/>
            </a:pPr>
            <a:r>
              <a:rPr lang="nb-NO" sz="1400" dirty="0"/>
              <a:t>Ansatte i stillingskoder som skal lønnes på lønnsstige, overføres umiddelbart fra de tidligere lønnsrammene med den stillingsansienniteten (jf. § 4 i hovedtariffavtalene) den enkelte har per. 1. mai 2022.</a:t>
            </a:r>
          </a:p>
          <a:p>
            <a:pPr marL="914400" lvl="1" indent="-514350" fontAlgn="t">
              <a:buFont typeface="+mj-lt"/>
              <a:buAutoNum type="arabicPeriod"/>
            </a:pPr>
            <a:r>
              <a:rPr lang="nb-NO" sz="1400" dirty="0"/>
              <a:t>Ansatte med mer enn 10/16 års stillingsansiennitet blir direkteplassert.</a:t>
            </a:r>
          </a:p>
          <a:p>
            <a:pPr marL="914400" lvl="1" indent="-514350" fontAlgn="t">
              <a:buFont typeface="+mj-lt"/>
              <a:buAutoNum type="arabicPeriod"/>
            </a:pPr>
            <a:r>
              <a:rPr lang="nb-NO" sz="1400" dirty="0"/>
              <a:t>Ansatte som i de tidligere lønnsrammene var plassert i alternativ 11-, overføres til lønnsstige etter samme prinsipp som i pkt. 1. Ved enighet kan lokale parter avtale at ansatte i alternativ 11- </a:t>
            </a:r>
            <a:r>
              <a:rPr lang="nb-NO" sz="1400" dirty="0" err="1"/>
              <a:t>direkteplasseres</a:t>
            </a:r>
            <a:r>
              <a:rPr lang="nb-NO" sz="1400" dirty="0"/>
              <a:t> i nytt system.</a:t>
            </a:r>
          </a:p>
          <a:p>
            <a:pPr marL="914400" lvl="1" indent="-514350" fontAlgn="t">
              <a:buFont typeface="+mj-lt"/>
              <a:buAutoNum type="arabicPeriod"/>
            </a:pPr>
            <a:r>
              <a:rPr lang="nb-NO" sz="1400" dirty="0"/>
              <a:t>Hvis årslønnen ved implementeringstidspunktet overstiger gjennomsnitt av årslønn i den aktuelle stillingskoden til de ansatte i virksomheten som har stillingsansiennitet 10 eller 16 år, kan arbeidstakeren </a:t>
            </a:r>
            <a:r>
              <a:rPr lang="nb-NO" sz="1400" dirty="0" err="1"/>
              <a:t>direkteplasseres</a:t>
            </a:r>
            <a:r>
              <a:rPr lang="nb-NO" sz="1400" dirty="0"/>
              <a:t>.</a:t>
            </a:r>
          </a:p>
          <a:p>
            <a:pPr>
              <a:buClr>
                <a:srgbClr val="DD4815"/>
              </a:buClr>
              <a:buFont typeface="+mj-lt"/>
              <a:buAutoNum type="arabicPeriod"/>
            </a:pPr>
            <a:endParaRPr lang="nb-NO" sz="1800" dirty="0"/>
          </a:p>
          <a:p>
            <a:pPr lvl="1">
              <a:buClr>
                <a:srgbClr val="DD4815"/>
              </a:buClr>
              <a:buFont typeface="Wingdings" panose="05000000000000000000" pitchFamily="2" charset="2"/>
              <a:buChar char="ü"/>
            </a:pPr>
            <a:endParaRPr lang="nb-NO" sz="1400" dirty="0">
              <a:solidFill>
                <a:srgbClr val="000000"/>
              </a:solidFill>
              <a:latin typeface="Arial" panose="020B0604020202020204" pitchFamily="34" charset="0"/>
              <a:cs typeface="Arial" panose="020B0604020202020204" pitchFamily="34" charset="0"/>
            </a:endParaRPr>
          </a:p>
        </p:txBody>
      </p:sp>
      <p:pic>
        <p:nvPicPr>
          <p:cNvPr id="4" name="Bilde 3">
            <a:extLst>
              <a:ext uri="{FF2B5EF4-FFF2-40B4-BE49-F238E27FC236}">
                <a16:creationId xmlns:a16="http://schemas.microsoft.com/office/drawing/2014/main" id="{26A0DACA-A881-7E2D-7A4B-8F4B0EC63334}"/>
              </a:ext>
            </a:extLst>
          </p:cNvPr>
          <p:cNvPicPr>
            <a:picLocks noChangeAspect="1"/>
          </p:cNvPicPr>
          <p:nvPr/>
        </p:nvPicPr>
        <p:blipFill>
          <a:blip r:embed="rId3"/>
          <a:stretch>
            <a:fillRect/>
          </a:stretch>
        </p:blipFill>
        <p:spPr>
          <a:xfrm>
            <a:off x="1101184" y="4871043"/>
            <a:ext cx="844493" cy="275072"/>
          </a:xfrm>
          <a:prstGeom prst="rect">
            <a:avLst/>
          </a:prstGeom>
        </p:spPr>
      </p:pic>
    </p:spTree>
    <p:extLst>
      <p:ext uri="{BB962C8B-B14F-4D97-AF65-F5344CB8AC3E}">
        <p14:creationId xmlns:p14="http://schemas.microsoft.com/office/powerpoint/2010/main" val="658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sjonsmal_2017">
  <a:themeElements>
    <a:clrScheme name="Parat 1">
      <a:dk1>
        <a:srgbClr val="425563"/>
      </a:dk1>
      <a:lt1>
        <a:sysClr val="window" lastClr="FFFFFF"/>
      </a:lt1>
      <a:dk2>
        <a:srgbClr val="FC2D0D"/>
      </a:dk2>
      <a:lt2>
        <a:srgbClr val="D7D2CB"/>
      </a:lt2>
      <a:accent1>
        <a:srgbClr val="425563"/>
      </a:accent1>
      <a:accent2>
        <a:srgbClr val="D9E1E2"/>
      </a:accent2>
      <a:accent3>
        <a:srgbClr val="DD4815"/>
      </a:accent3>
      <a:accent4>
        <a:srgbClr val="00A000"/>
      </a:accent4>
      <a:accent5>
        <a:srgbClr val="0071FF"/>
      </a:accent5>
      <a:accent6>
        <a:srgbClr val="8063CA"/>
      </a:accent6>
      <a:hlink>
        <a:srgbClr val="DD4815"/>
      </a:hlink>
      <a:folHlink>
        <a:srgbClr val="DD4815"/>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l uten logo">
  <a:themeElements>
    <a:clrScheme name="Parat 1">
      <a:dk1>
        <a:srgbClr val="425563"/>
      </a:dk1>
      <a:lt1>
        <a:sysClr val="window" lastClr="FFFFFF"/>
      </a:lt1>
      <a:dk2>
        <a:srgbClr val="FC2D0D"/>
      </a:dk2>
      <a:lt2>
        <a:srgbClr val="D7D2CB"/>
      </a:lt2>
      <a:accent1>
        <a:srgbClr val="425563"/>
      </a:accent1>
      <a:accent2>
        <a:srgbClr val="D9E1E2"/>
      </a:accent2>
      <a:accent3>
        <a:srgbClr val="DD4815"/>
      </a:accent3>
      <a:accent4>
        <a:srgbClr val="00A000"/>
      </a:accent4>
      <a:accent5>
        <a:srgbClr val="0071FF"/>
      </a:accent5>
      <a:accent6>
        <a:srgbClr val="8063CA"/>
      </a:accent6>
      <a:hlink>
        <a:srgbClr val="DD4815"/>
      </a:hlink>
      <a:folHlink>
        <a:srgbClr val="DD4815"/>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F55DB74EE80F141BC28FA86DDC77075" ma:contentTypeVersion="16" ma:contentTypeDescription="Opprett et nytt dokument." ma:contentTypeScope="" ma:versionID="1b8c9504b586c30023a4d9dba37fb0da">
  <xsd:schema xmlns:xsd="http://www.w3.org/2001/XMLSchema" xmlns:xs="http://www.w3.org/2001/XMLSchema" xmlns:p="http://schemas.microsoft.com/office/2006/metadata/properties" xmlns:ns2="b0e32466-f834-4151-b0ff-7652362b5930" xmlns:ns3="d5cfec11-13b1-4c15-ba69-b982ad6cba72" targetNamespace="http://schemas.microsoft.com/office/2006/metadata/properties" ma:root="true" ma:fieldsID="1c6bf0b41f9026f17b0ca8da23194d9a" ns2:_="" ns3:_="">
    <xsd:import namespace="b0e32466-f834-4151-b0ff-7652362b5930"/>
    <xsd:import namespace="d5cfec11-13b1-4c15-ba69-b982ad6cba72"/>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e32466-f834-4151-b0ff-7652362b5930"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26" nillable="true" ma:displayName="Taxonomy Catch All Column" ma:hidden="true" ma:list="{e81b7675-a500-48b0-a088-73a04989c64c}" ma:internalName="TaxCatchAll" ma:showField="CatchAllData" ma:web="b0e32466-f834-4151-b0ff-7652362b593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cfec11-13b1-4c15-ba69-b982ad6cba7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8185d8af-3f25-40a7-921c-80b5f008bc4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0e32466-f834-4151-b0ff-7652362b5930">6NHQ3VYZACYT-785180586-53152</_dlc_DocId>
    <_dlc_DocIdUrl xmlns="b0e32466-f834-4151-b0ff-7652362b5930">
      <Url>https://parat.sharepoint.com/sites/Forsvar/_layouts/15/DocIdRedir.aspx?ID=6NHQ3VYZACYT-785180586-53152</Url>
      <Description>6NHQ3VYZACYT-785180586-53152</Description>
    </_dlc_DocIdUrl>
    <lcf76f155ced4ddcb4097134ff3c332f xmlns="d5cfec11-13b1-4c15-ba69-b982ad6cba72">
      <Terms xmlns="http://schemas.microsoft.com/office/infopath/2007/PartnerControls"/>
    </lcf76f155ced4ddcb4097134ff3c332f>
    <TaxCatchAll xmlns="b0e32466-f834-4151-b0ff-7652362b59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1F1D99-AAC5-424B-BC2F-746F84CD5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e32466-f834-4151-b0ff-7652362b5930"/>
    <ds:schemaRef ds:uri="d5cfec11-13b1-4c15-ba69-b982ad6cb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DA5EE-DF66-48D9-853F-5A9A563F0593}">
  <ds:schemaRefs>
    <ds:schemaRef ds:uri="http://purl.org/dc/dcmitype/"/>
    <ds:schemaRef ds:uri="http://schemas.microsoft.com/office/infopath/2007/PartnerControls"/>
    <ds:schemaRef ds:uri="d5cfec11-13b1-4c15-ba69-b982ad6cba72"/>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b0e32466-f834-4151-b0ff-7652362b5930"/>
    <ds:schemaRef ds:uri="http://purl.org/dc/terms/"/>
    <ds:schemaRef ds:uri="http://purl.org/dc/elements/1.1/"/>
  </ds:schemaRefs>
</ds:datastoreItem>
</file>

<file path=customXml/itemProps3.xml><?xml version="1.0" encoding="utf-8"?>
<ds:datastoreItem xmlns:ds="http://schemas.openxmlformats.org/officeDocument/2006/customXml" ds:itemID="{41DDE8AD-4D97-4A46-8496-450DAD1AE941}">
  <ds:schemaRefs>
    <ds:schemaRef ds:uri="http://schemas.microsoft.com/sharepoint/v3/contenttype/forms"/>
  </ds:schemaRefs>
</ds:datastoreItem>
</file>

<file path=customXml/itemProps4.xml><?xml version="1.0" encoding="utf-8"?>
<ds:datastoreItem xmlns:ds="http://schemas.openxmlformats.org/officeDocument/2006/customXml" ds:itemID="{A0A7909A-C625-432E-9BF5-AD5DAC257F7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parat_presentasjonsmal_16-9</Template>
  <TotalTime>5518</TotalTime>
  <Words>4494</Words>
  <Application>Microsoft Office PowerPoint</Application>
  <PresentationFormat>Skjermfremvisning (16:9)</PresentationFormat>
  <Paragraphs>400</Paragraphs>
  <Slides>55</Slides>
  <Notes>24</Notes>
  <HiddenSlides>3</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55</vt:i4>
      </vt:variant>
    </vt:vector>
  </HeadingPairs>
  <TitlesOfParts>
    <vt:vector size="62" baseType="lpstr">
      <vt:lpstr>Arial</vt:lpstr>
      <vt:lpstr>Calibri</vt:lpstr>
      <vt:lpstr>Helvetica 55 Roman</vt:lpstr>
      <vt:lpstr>HelveticaNeue HeavyCond</vt:lpstr>
      <vt:lpstr>Wingdings</vt:lpstr>
      <vt:lpstr>Presentasjonsmal_2017</vt:lpstr>
      <vt:lpstr>Mal uten logo</vt:lpstr>
      <vt:lpstr>PowerPoint-presentasjon</vt:lpstr>
      <vt:lpstr>Lønnsoppgjøret 2022</vt:lpstr>
      <vt:lpstr>Sentrale tillegg</vt:lpstr>
      <vt:lpstr>Strukturelt</vt:lpstr>
      <vt:lpstr>Eksempel lønnsramme</vt:lpstr>
      <vt:lpstr>PowerPoint-presentasjon</vt:lpstr>
      <vt:lpstr>PowerPoint-presentasjon</vt:lpstr>
      <vt:lpstr>§ 4 Lønnsstiger</vt:lpstr>
      <vt:lpstr>Implementering av nytt lønnssystem</vt:lpstr>
      <vt:lpstr>§ 4 Beregning av ansiennitet ved ansettelse</vt:lpstr>
      <vt:lpstr>§ 5 Godskrivningsregler</vt:lpstr>
      <vt:lpstr>Implementering av nytt lønnssystem</vt:lpstr>
      <vt:lpstr>Innplassering i lønnstrinn</vt:lpstr>
      <vt:lpstr>Ny lønn LR17 – alt 9</vt:lpstr>
      <vt:lpstr>A. Generelle regler</vt:lpstr>
      <vt:lpstr>B. Spesielle regler</vt:lpstr>
      <vt:lpstr>§ 7 Arbeidstid</vt:lpstr>
      <vt:lpstr>§ 13 Overtid</vt:lpstr>
      <vt:lpstr>§ 20 Omsorg for barn og pleie av nærstående i hjemmet</vt:lpstr>
      <vt:lpstr>§ 23 Ytelser ved dødsfall - Gruppelivsordning</vt:lpstr>
      <vt:lpstr>PowerPoint-presentasjon</vt:lpstr>
      <vt:lpstr>9 Protokolltilførsler</vt:lpstr>
      <vt:lpstr>PowerPoint-presentasjon</vt:lpstr>
      <vt:lpstr>Lokal lønnspolitikk - HTA 2.3</vt:lpstr>
      <vt:lpstr>Lokale forhandlinger - HTA 2.5.1 </vt:lpstr>
      <vt:lpstr>Årlige forhandlinger – hvem er omfattet</vt:lpstr>
      <vt:lpstr>Virkemidler HTA 2.5.4</vt:lpstr>
      <vt:lpstr>Ansettelse i ledig stilling mv. - 2.5.5</vt:lpstr>
      <vt:lpstr>Årlige forhandlinger – våre krav</vt:lpstr>
      <vt:lpstr>PowerPoint-presentasjon</vt:lpstr>
      <vt:lpstr>PowerPoint-presentasjon</vt:lpstr>
      <vt:lpstr>Lønnsoppgjøret 2022</vt:lpstr>
      <vt:lpstr>Forberedende møte</vt:lpstr>
      <vt:lpstr>Likelønnsprinsippet</vt:lpstr>
      <vt:lpstr>Innskutte midler</vt:lpstr>
      <vt:lpstr>Virkemidler lokale forhandlinger(HTA 2.5.4)</vt:lpstr>
      <vt:lpstr>Kostnadsberegning</vt:lpstr>
      <vt:lpstr>Gjennomføring av forhandlingene</vt:lpstr>
      <vt:lpstr>Omgjøring av kronetillegg</vt:lpstr>
      <vt:lpstr>Fremdrift i lokale lønnsforhandlinger</vt:lpstr>
      <vt:lpstr>Gjennomføring av forhandling</vt:lpstr>
      <vt:lpstr>Protokollen</vt:lpstr>
      <vt:lpstr>Evaluering</vt:lpstr>
      <vt:lpstr>PowerPoint-presentasjon</vt:lpstr>
      <vt:lpstr>Før kravet utformes</vt:lpstr>
      <vt:lpstr>Før kravet utformes</vt:lpstr>
      <vt:lpstr>Gjennomfør lønnssamtale med nærmeste leder  (HTA §3 nr 5) </vt:lpstr>
      <vt:lpstr>PowerPoint-presentasjon</vt:lpstr>
      <vt:lpstr>Utfylling av kravskjema</vt:lpstr>
      <vt:lpstr>Vektige argumenter</vt:lpstr>
      <vt:lpstr>Lette (men like fullt viktige) argumenter </vt:lpstr>
      <vt:lpstr>Skriv ditt eget lønnskrav</vt:lpstr>
      <vt:lpstr>Lønnskrav</vt:lpstr>
      <vt:lpstr>Et godt lønnskrav?</vt:lpstr>
      <vt:lpstr>PowerPoint-presentasjon</vt:lpstr>
    </vt:vector>
  </TitlesOfParts>
  <Company>Signus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Parat</dc:title>
  <dc:creator>Eivind Olsen</dc:creator>
  <cp:lastModifiedBy>Eivind Olsen</cp:lastModifiedBy>
  <cp:revision>182</cp:revision>
  <cp:lastPrinted>2019-08-27T08:39:30Z</cp:lastPrinted>
  <dcterms:created xsi:type="dcterms:W3CDTF">2018-04-11T15:52:26Z</dcterms:created>
  <dcterms:modified xsi:type="dcterms:W3CDTF">2022-08-26T07:58:09Z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0x0101008F55DB74EE80F141BC28FA86DDC77075</vt:lpwstr>
  </property>
  <property fmtid="{D5CDD505-2E9C-101B-9397-08002B2CF9AE}" pid="3" name="_dlc_DocIdItemGuid">
    <vt:lpwstr>585143d5-f1fb-496d-a386-b42cd2efdb29</vt:lpwstr>
  </property>
  <property fmtid="{D5CDD505-2E9C-101B-9397-08002B2CF9AE}" pid="4" name="MediaServiceImageTags">
    <vt:lpwstr/>
  </property>
</Properties>
</file>